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9"/>
  </p:notesMasterIdLst>
  <p:sldIdLst>
    <p:sldId id="741" r:id="rId2"/>
    <p:sldId id="742" r:id="rId3"/>
    <p:sldId id="743" r:id="rId4"/>
    <p:sldId id="745" r:id="rId5"/>
    <p:sldId id="746" r:id="rId6"/>
    <p:sldId id="747" r:id="rId7"/>
    <p:sldId id="748" r:id="rId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FD0"/>
    <a:srgbClr val="000000"/>
    <a:srgbClr val="FFCC66"/>
    <a:srgbClr val="2A65B3"/>
    <a:srgbClr val="2A6AB3"/>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74776" autoAdjust="0"/>
  </p:normalViewPr>
  <p:slideViewPr>
    <p:cSldViewPr>
      <p:cViewPr varScale="1">
        <p:scale>
          <a:sx n="91" d="100"/>
          <a:sy n="91" d="100"/>
        </p:scale>
        <p:origin x="738"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1F178986-AD32-48A4-9489-519676376654}" type="slidenum">
              <a:rPr lang="en-US"/>
              <a:pPr>
                <a:defRPr/>
              </a:pPr>
              <a:t>‹#›</a:t>
            </a:fld>
            <a:endParaRPr lang="en-US"/>
          </a:p>
        </p:txBody>
      </p:sp>
    </p:spTree>
    <p:extLst>
      <p:ext uri="{BB962C8B-B14F-4D97-AF65-F5344CB8AC3E}">
        <p14:creationId xmlns:p14="http://schemas.microsoft.com/office/powerpoint/2010/main" val="22030331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Hello thanks for having me.</a:t>
            </a:r>
          </a:p>
          <a:p>
            <a:r>
              <a:rPr lang="en-GB" dirty="0"/>
              <a:t>Name, with Davide </a:t>
            </a:r>
            <a:r>
              <a:rPr lang="en-GB" dirty="0" err="1"/>
              <a:t>Scaramuzza’s</a:t>
            </a:r>
            <a:r>
              <a:rPr lang="en-GB" dirty="0"/>
              <a:t> RPG and I’ll present my work on TITLE</a:t>
            </a:r>
          </a:p>
          <a:p>
            <a:endParaRPr lang="en-GB" dirty="0"/>
          </a:p>
          <a:p>
            <a:r>
              <a:rPr lang="en-GB" dirty="0"/>
              <a:t>quadrotors astonishing vehicles, extremely agile, yet simple.</a:t>
            </a:r>
          </a:p>
          <a:p>
            <a:endParaRPr lang="en-GB" dirty="0"/>
          </a:p>
          <a:p>
            <a:r>
              <a:rPr lang="en-GB" dirty="0"/>
              <a:t>Nowadays, frequently observation tasks in many environments, not transportation &amp; manipulation.</a:t>
            </a:r>
          </a:p>
          <a:p>
            <a:r>
              <a:rPr lang="en-GB" dirty="0"/>
              <a:t>might be because inefficient, they have to adjust attitude to change acceleration and</a:t>
            </a:r>
          </a:p>
          <a:p>
            <a:r>
              <a:rPr lang="en-GB" dirty="0"/>
              <a:t>They have 4 dangerously spinning rotors around them</a:t>
            </a:r>
          </a:p>
          <a:p>
            <a:endParaRPr lang="en-GB" dirty="0"/>
          </a:p>
          <a:p>
            <a:r>
              <a:rPr lang="en-GB" dirty="0"/>
              <a:t>This makes it difficult to attach grippers or robotic arms to them.</a:t>
            </a:r>
          </a:p>
          <a:p>
            <a:r>
              <a:rPr lang="en-GB" dirty="0"/>
              <a:t>But there are other methods</a:t>
            </a:r>
          </a:p>
        </p:txBody>
      </p:sp>
      <p:sp>
        <p:nvSpPr>
          <p:cNvPr id="4" name="Slide Number Placeholder 3"/>
          <p:cNvSpPr>
            <a:spLocks noGrp="1"/>
          </p:cNvSpPr>
          <p:nvPr>
            <p:ph type="sldNum" sz="quarter" idx="10"/>
          </p:nvPr>
        </p:nvSpPr>
        <p:spPr/>
        <p:txBody>
          <a:bodyPr/>
          <a:lstStyle/>
          <a:p>
            <a:pPr>
              <a:defRPr/>
            </a:pPr>
            <a:fld id="{1F178986-AD32-48A4-9489-519676376654}" type="slidenum">
              <a:rPr lang="en-US" smtClean="0"/>
              <a:pPr>
                <a:defRPr/>
              </a:pPr>
              <a:t>1</a:t>
            </a:fld>
            <a:endParaRPr lang="en-US"/>
          </a:p>
        </p:txBody>
      </p:sp>
    </p:spTree>
    <p:extLst>
      <p:ext uri="{BB962C8B-B14F-4D97-AF65-F5344CB8AC3E}">
        <p14:creationId xmlns:p14="http://schemas.microsoft.com/office/powerpoint/2010/main" val="235165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Look at this beautiful slung-load </a:t>
            </a:r>
            <a:r>
              <a:rPr lang="en-GB" dirty="0" err="1"/>
              <a:t>maneuver</a:t>
            </a:r>
            <a:r>
              <a:rPr lang="en-GB" dirty="0"/>
              <a:t> by a very skilled copter pilot.</a:t>
            </a:r>
          </a:p>
          <a:p>
            <a:r>
              <a:rPr lang="en-GB" dirty="0"/>
              <a:t>A quadrotor with such capabilities could be used in many transportation </a:t>
            </a:r>
            <a:r>
              <a:rPr lang="en-GB" dirty="0" err="1"/>
              <a:t>szenarios</a:t>
            </a:r>
            <a:endParaRPr lang="en-GB" dirty="0"/>
          </a:p>
        </p:txBody>
      </p:sp>
      <p:sp>
        <p:nvSpPr>
          <p:cNvPr id="4" name="Slide Number Placeholder 3"/>
          <p:cNvSpPr>
            <a:spLocks noGrp="1"/>
          </p:cNvSpPr>
          <p:nvPr>
            <p:ph type="sldNum" sz="quarter" idx="10"/>
          </p:nvPr>
        </p:nvSpPr>
        <p:spPr/>
        <p:txBody>
          <a:bodyPr/>
          <a:lstStyle/>
          <a:p>
            <a:pPr>
              <a:defRPr/>
            </a:pPr>
            <a:fld id="{1F178986-AD32-48A4-9489-519676376654}" type="slidenum">
              <a:rPr lang="en-US" smtClean="0"/>
              <a:pPr>
                <a:defRPr/>
              </a:pPr>
              <a:t>2</a:t>
            </a:fld>
            <a:endParaRPr lang="en-US"/>
          </a:p>
        </p:txBody>
      </p:sp>
    </p:spTree>
    <p:extLst>
      <p:ext uri="{BB962C8B-B14F-4D97-AF65-F5344CB8AC3E}">
        <p14:creationId xmlns:p14="http://schemas.microsoft.com/office/powerpoint/2010/main" val="407474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Adding a slung-load to a quadrotor has some advantages over gripers or arms.</a:t>
            </a:r>
          </a:p>
          <a:p>
            <a:r>
              <a:rPr lang="en-GB" dirty="0"/>
              <a:t>It is extremely lightweight, due to the mechanical simplicity.</a:t>
            </a:r>
          </a:p>
          <a:p>
            <a:r>
              <a:rPr lang="en-GB" dirty="0"/>
              <a:t>Together with the fact that the quadrotor attitude is decoupled from the load, it makes the vehicle a great</a:t>
            </a:r>
          </a:p>
          <a:p>
            <a:r>
              <a:rPr lang="en-GB" dirty="0"/>
              <a:t>deal more efficient.</a:t>
            </a:r>
          </a:p>
          <a:p>
            <a:r>
              <a:rPr lang="en-GB" dirty="0"/>
              <a:t>And it puts some distance between the rotors and the quadrotor</a:t>
            </a:r>
          </a:p>
        </p:txBody>
      </p:sp>
      <p:sp>
        <p:nvSpPr>
          <p:cNvPr id="4" name="Slide Number Placeholder 3"/>
          <p:cNvSpPr>
            <a:spLocks noGrp="1"/>
          </p:cNvSpPr>
          <p:nvPr>
            <p:ph type="sldNum" sz="quarter" idx="10"/>
          </p:nvPr>
        </p:nvSpPr>
        <p:spPr/>
        <p:txBody>
          <a:bodyPr/>
          <a:lstStyle/>
          <a:p>
            <a:pPr>
              <a:defRPr/>
            </a:pPr>
            <a:fld id="{1F178986-AD32-48A4-9489-519676376654}" type="slidenum">
              <a:rPr lang="en-US" smtClean="0"/>
              <a:pPr>
                <a:defRPr/>
              </a:pPr>
              <a:t>3</a:t>
            </a:fld>
            <a:endParaRPr lang="en-US"/>
          </a:p>
        </p:txBody>
      </p:sp>
    </p:spTree>
    <p:extLst>
      <p:ext uri="{BB962C8B-B14F-4D97-AF65-F5344CB8AC3E}">
        <p14:creationId xmlns:p14="http://schemas.microsoft.com/office/powerpoint/2010/main" val="375437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To get there, we had to face some challenges:</a:t>
            </a:r>
          </a:p>
          <a:p>
            <a:r>
              <a:rPr lang="en-GB" dirty="0"/>
              <a:t>First of all, the cable between the quadrotor and the load can be taut or slack, which totally changes the dynamics of the system.</a:t>
            </a:r>
          </a:p>
          <a:p>
            <a:r>
              <a:rPr lang="en-GB" dirty="0"/>
              <a:t>One could cover this with multiple system models, so called hybrid modes, which were used in some related work by the groups of Vijay Kumar and Jonas </a:t>
            </a:r>
            <a:r>
              <a:rPr lang="en-GB" dirty="0" err="1"/>
              <a:t>Buchli</a:t>
            </a:r>
            <a:r>
              <a:rPr lang="en-GB" dirty="0"/>
              <a:t>.</a:t>
            </a:r>
          </a:p>
          <a:p>
            <a:r>
              <a:rPr lang="en-GB" dirty="0"/>
              <a:t>But then one has to handle transitions, mode sequences and other difficulties, so we try to find a better way.</a:t>
            </a:r>
          </a:p>
          <a:p>
            <a:endParaRPr lang="en-GB" dirty="0"/>
          </a:p>
          <a:p>
            <a:r>
              <a:rPr lang="en-GB" dirty="0"/>
              <a:t>Furthermore, the quadrotor and slung load are an under-actuated system, so we can not directly control towards a state,</a:t>
            </a:r>
          </a:p>
          <a:p>
            <a:r>
              <a:rPr lang="en-GB" dirty="0"/>
              <a:t>But we have to plan a trajectory using optimization.</a:t>
            </a:r>
          </a:p>
          <a:p>
            <a:endParaRPr lang="en-GB" dirty="0"/>
          </a:p>
          <a:p>
            <a:r>
              <a:rPr lang="en-GB" dirty="0"/>
              <a:t>For this we need a mathematically sound and meaningful way of describing the Task.</a:t>
            </a:r>
          </a:p>
          <a:p>
            <a:r>
              <a:rPr lang="en-GB" dirty="0"/>
              <a:t>We do this by including them as constraints, for example the target to throw the load to.</a:t>
            </a:r>
            <a:br>
              <a:rPr lang="en-GB" dirty="0"/>
            </a:br>
            <a:r>
              <a:rPr lang="en-GB" dirty="0"/>
              <a:t>This way we leave all parameters like release position open to the optimization.</a:t>
            </a:r>
          </a:p>
        </p:txBody>
      </p:sp>
      <p:sp>
        <p:nvSpPr>
          <p:cNvPr id="4" name="Slide Number Placeholder 3"/>
          <p:cNvSpPr>
            <a:spLocks noGrp="1"/>
          </p:cNvSpPr>
          <p:nvPr>
            <p:ph type="sldNum" sz="quarter" idx="10"/>
          </p:nvPr>
        </p:nvSpPr>
        <p:spPr/>
        <p:txBody>
          <a:bodyPr/>
          <a:lstStyle/>
          <a:p>
            <a:pPr>
              <a:defRPr/>
            </a:pPr>
            <a:fld id="{1F178986-AD32-48A4-9489-519676376654}" type="slidenum">
              <a:rPr lang="en-US" smtClean="0"/>
              <a:pPr>
                <a:defRPr/>
              </a:pPr>
              <a:t>4</a:t>
            </a:fld>
            <a:endParaRPr lang="en-US"/>
          </a:p>
        </p:txBody>
      </p:sp>
    </p:spTree>
    <p:extLst>
      <p:ext uri="{BB962C8B-B14F-4D97-AF65-F5344CB8AC3E}">
        <p14:creationId xmlns:p14="http://schemas.microsoft.com/office/powerpoint/2010/main" val="264431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pose the planning as an optimization problem, we first must find a way to describe our trajectory.</a:t>
            </a:r>
          </a:p>
          <a:p>
            <a:r>
              <a:rPr lang="en-GB" dirty="0"/>
              <a:t>We do this as a sequence of states and inputs in time, contrary to other approaches which use polynomials.</a:t>
            </a:r>
          </a:p>
          <a:p>
            <a:r>
              <a:rPr lang="en-GB" dirty="0"/>
              <a:t>With this simple form, constraints can be added very easily and the dynamics are integrated by just constraining two states over an approximation of the dynamics between them, for example the linearization.</a:t>
            </a:r>
          </a:p>
          <a:p>
            <a:endParaRPr lang="en-GB" dirty="0"/>
          </a:p>
          <a:p>
            <a:r>
              <a:rPr lang="en-GB" dirty="0"/>
              <a:t>The optimization itself then minimizes a quadratic cost on states and inputs and a linear cost on time, subject to the dynamics and the constraints.</a:t>
            </a:r>
          </a:p>
          <a:p>
            <a:endParaRPr lang="en-GB" dirty="0"/>
          </a:p>
        </p:txBody>
      </p:sp>
      <p:sp>
        <p:nvSpPr>
          <p:cNvPr id="4" name="Slide Number Placeholder 3"/>
          <p:cNvSpPr>
            <a:spLocks noGrp="1"/>
          </p:cNvSpPr>
          <p:nvPr>
            <p:ph type="sldNum" sz="quarter" idx="10"/>
          </p:nvPr>
        </p:nvSpPr>
        <p:spPr/>
        <p:txBody>
          <a:bodyPr/>
          <a:lstStyle/>
          <a:p>
            <a:pPr>
              <a:defRPr/>
            </a:pPr>
            <a:fld id="{1F178986-AD32-48A4-9489-519676376654}" type="slidenum">
              <a:rPr lang="en-US" smtClean="0"/>
              <a:pPr>
                <a:defRPr/>
              </a:pPr>
              <a:t>5</a:t>
            </a:fld>
            <a:endParaRPr lang="en-US"/>
          </a:p>
        </p:txBody>
      </p:sp>
    </p:spTree>
    <p:extLst>
      <p:ext uri="{BB962C8B-B14F-4D97-AF65-F5344CB8AC3E}">
        <p14:creationId xmlns:p14="http://schemas.microsoft.com/office/powerpoint/2010/main" val="404519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make this possible, we focus on a novel and clever modelling approach where we don’t have to use hybrid modes.</a:t>
            </a:r>
          </a:p>
          <a:p>
            <a:r>
              <a:rPr lang="en-GB" dirty="0"/>
              <a:t>We described the load with coordinates relative to the quadrotor as two angular and one distance states.</a:t>
            </a:r>
          </a:p>
          <a:p>
            <a:r>
              <a:rPr lang="en-GB" dirty="0"/>
              <a:t>The distance RHO can only be between 0 and L0, the cable’s length.</a:t>
            </a:r>
          </a:p>
          <a:p>
            <a:r>
              <a:rPr lang="en-GB" dirty="0"/>
              <a:t>Additionally, we have a reaction force from the cable, called LAMBDA.</a:t>
            </a:r>
          </a:p>
          <a:p>
            <a:endParaRPr lang="en-GB" dirty="0"/>
          </a:p>
          <a:p>
            <a:r>
              <a:rPr lang="en-GB" dirty="0"/>
              <a:t>When the string is taut, the difference between maximal length and actual length is zero.</a:t>
            </a:r>
          </a:p>
          <a:p>
            <a:r>
              <a:rPr lang="en-GB" dirty="0"/>
              <a:t>On the other hand, when it is slack, the reaction force LAMBDA must be zero.</a:t>
            </a:r>
          </a:p>
          <a:p>
            <a:endParaRPr lang="en-GB" dirty="0"/>
          </a:p>
          <a:p>
            <a:r>
              <a:rPr lang="en-GB" dirty="0"/>
              <a:t>We can now use this and enforce a constraint so that the multiplication of both must always be zero.</a:t>
            </a:r>
          </a:p>
          <a:p>
            <a:r>
              <a:rPr lang="en-GB" dirty="0"/>
              <a:t>Then we look in each timestep for the smallest possible lambda that does not violate any of these constraints.</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1F178986-AD32-48A4-9489-519676376654}" type="slidenum">
              <a:rPr lang="en-US" smtClean="0"/>
              <a:pPr>
                <a:defRPr/>
              </a:pPr>
              <a:t>6</a:t>
            </a:fld>
            <a:endParaRPr lang="en-US"/>
          </a:p>
        </p:txBody>
      </p:sp>
    </p:spTree>
    <p:extLst>
      <p:ext uri="{BB962C8B-B14F-4D97-AF65-F5344CB8AC3E}">
        <p14:creationId xmlns:p14="http://schemas.microsoft.com/office/powerpoint/2010/main" val="71103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title"/>
          </p:nvPr>
        </p:nvSpPr>
        <p:spPr>
          <a:xfrm>
            <a:off x="152400" y="152400"/>
            <a:ext cx="8839200" cy="864332"/>
          </a:xfrm>
          <a:prstGeom prst="rect">
            <a:avLst/>
          </a:prstGeom>
        </p:spPr>
        <p:txBody>
          <a:bodyPr/>
          <a:lstStyle>
            <a:lvl1pPr>
              <a:defRPr sz="3800" b="0">
                <a:solidFill>
                  <a:schemeClr val="tx1"/>
                </a:solidFill>
                <a:latin typeface="Calibri" panose="020F0502020204030204" pitchFamily="34" charset="0"/>
              </a:defRPr>
            </a:lvl1pPr>
          </a:lstStyle>
          <a:p>
            <a:r>
              <a:rPr lang="en-US" noProof="0" dirty="0"/>
              <a:t>Click to edit Master title style</a:t>
            </a:r>
          </a:p>
        </p:txBody>
      </p:sp>
      <p:sp>
        <p:nvSpPr>
          <p:cNvPr id="6" name="Content Placeholder 2"/>
          <p:cNvSpPr>
            <a:spLocks noGrp="1"/>
          </p:cNvSpPr>
          <p:nvPr>
            <p:ph idx="1"/>
          </p:nvPr>
        </p:nvSpPr>
        <p:spPr>
          <a:xfrm>
            <a:off x="155575" y="1160748"/>
            <a:ext cx="8836025" cy="5380855"/>
          </a:xfrm>
          <a:prstGeom prst="rect">
            <a:avLst/>
          </a:prstGeom>
        </p:spPr>
        <p:txBody>
          <a:bodyPr/>
          <a:lstStyle>
            <a:lvl1pPr>
              <a:lnSpc>
                <a:spcPct val="100000"/>
              </a:lnSpc>
              <a:spcAft>
                <a:spcPts val="600"/>
              </a:spcAft>
              <a:buClrTx/>
              <a:buFont typeface="Wingdings" pitchFamily="2" charset="2"/>
              <a:buChar char="Ø"/>
              <a:defRPr sz="2400">
                <a:latin typeface="Calibri" panose="020F0502020204030204" pitchFamily="34" charset="0"/>
                <a:cs typeface="Times" pitchFamily="18" charset="0"/>
              </a:defRPr>
            </a:lvl1pPr>
            <a:lvl2pPr>
              <a:lnSpc>
                <a:spcPct val="100000"/>
              </a:lnSpc>
              <a:spcAft>
                <a:spcPts val="600"/>
              </a:spcAft>
              <a:buClrTx/>
              <a:defRPr>
                <a:latin typeface="Calibri" panose="020F0502020204030204" pitchFamily="34" charset="0"/>
                <a:cs typeface="Times" pitchFamily="18" charset="0"/>
              </a:defRPr>
            </a:lvl2pPr>
            <a:lvl3pPr>
              <a:lnSpc>
                <a:spcPct val="100000"/>
              </a:lnSpc>
              <a:spcAft>
                <a:spcPts val="600"/>
              </a:spcAft>
              <a:defRPr>
                <a:latin typeface="Calibri" panose="020F0502020204030204" pitchFamily="34" charset="0"/>
                <a:cs typeface="Times" pitchFamily="18" charset="0"/>
              </a:defRPr>
            </a:lvl3pPr>
            <a:lvl4pPr>
              <a:lnSpc>
                <a:spcPct val="100000"/>
              </a:lnSpc>
              <a:spcAft>
                <a:spcPts val="600"/>
              </a:spcAft>
              <a:defRPr>
                <a:latin typeface="Calibri" panose="020F0502020204030204" pitchFamily="34" charset="0"/>
                <a:cs typeface="Times" pitchFamily="18" charset="0"/>
              </a:defRPr>
            </a:lvl4pPr>
            <a:lvl5pPr>
              <a:lnSpc>
                <a:spcPct val="100000"/>
              </a:lnSpc>
              <a:spcAft>
                <a:spcPts val="600"/>
              </a:spcAft>
              <a:defRPr>
                <a:latin typeface="Calibri" panose="020F0502020204030204" pitchFamily="34" charset="0"/>
                <a:cs typeface="Times" pitchFamily="18"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6769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00336"/>
          </a:xfrm>
          <a:prstGeom prst="rect">
            <a:avLst/>
          </a:prstGeom>
        </p:spPr>
        <p:txBody>
          <a:bodyPr/>
          <a:lstStyle>
            <a:lvl1pPr>
              <a:defRPr sz="3800" b="0">
                <a:solidFill>
                  <a:schemeClr val="tx1"/>
                </a:solidFill>
                <a:latin typeface="Calibri" panose="020F0502020204030204" pitchFamily="34" charset="0"/>
              </a:defRPr>
            </a:lvl1pPr>
          </a:lstStyle>
          <a:p>
            <a:r>
              <a:rPr lang="en-US" noProof="0" dirty="0"/>
              <a:t>Click to edit Master title style</a:t>
            </a:r>
          </a:p>
        </p:txBody>
      </p:sp>
      <p:sp>
        <p:nvSpPr>
          <p:cNvPr id="3" name="Content Placeholder 2"/>
          <p:cNvSpPr>
            <a:spLocks noGrp="1"/>
          </p:cNvSpPr>
          <p:nvPr>
            <p:ph idx="1"/>
          </p:nvPr>
        </p:nvSpPr>
        <p:spPr>
          <a:xfrm>
            <a:off x="155575" y="1160748"/>
            <a:ext cx="8836025" cy="5380855"/>
          </a:xfrm>
          <a:prstGeom prst="rect">
            <a:avLst/>
          </a:prstGeom>
        </p:spPr>
        <p:txBody>
          <a:bodyPr/>
          <a:lstStyle>
            <a:lvl1pPr>
              <a:lnSpc>
                <a:spcPct val="100000"/>
              </a:lnSpc>
              <a:spcAft>
                <a:spcPts val="600"/>
              </a:spcAft>
              <a:buClrTx/>
              <a:buFont typeface="Wingdings" pitchFamily="2" charset="2"/>
              <a:buChar char="Ø"/>
              <a:defRPr sz="2400">
                <a:latin typeface="Calibri" panose="020F0502020204030204" pitchFamily="34" charset="0"/>
                <a:cs typeface="Times" pitchFamily="18" charset="0"/>
              </a:defRPr>
            </a:lvl1pPr>
            <a:lvl2pPr>
              <a:lnSpc>
                <a:spcPct val="100000"/>
              </a:lnSpc>
              <a:spcAft>
                <a:spcPts val="600"/>
              </a:spcAft>
              <a:buClrTx/>
              <a:defRPr>
                <a:latin typeface="Calibri" panose="020F0502020204030204" pitchFamily="34" charset="0"/>
                <a:cs typeface="Times" pitchFamily="18" charset="0"/>
              </a:defRPr>
            </a:lvl2pPr>
            <a:lvl3pPr>
              <a:lnSpc>
                <a:spcPct val="100000"/>
              </a:lnSpc>
              <a:spcAft>
                <a:spcPts val="600"/>
              </a:spcAft>
              <a:defRPr>
                <a:latin typeface="Calibri" panose="020F0502020204030204" pitchFamily="34" charset="0"/>
                <a:cs typeface="Times" pitchFamily="18" charset="0"/>
              </a:defRPr>
            </a:lvl3pPr>
            <a:lvl4pPr>
              <a:lnSpc>
                <a:spcPct val="100000"/>
              </a:lnSpc>
              <a:spcAft>
                <a:spcPts val="600"/>
              </a:spcAft>
              <a:defRPr>
                <a:latin typeface="Calibri" panose="020F0502020204030204" pitchFamily="34" charset="0"/>
                <a:cs typeface="Times" pitchFamily="18" charset="0"/>
              </a:defRPr>
            </a:lvl4pPr>
            <a:lvl5pPr>
              <a:lnSpc>
                <a:spcPct val="100000"/>
              </a:lnSpc>
              <a:spcAft>
                <a:spcPts val="600"/>
              </a:spcAft>
              <a:defRPr>
                <a:latin typeface="Calibri" panose="020F0502020204030204" pitchFamily="34" charset="0"/>
                <a:cs typeface="Times" pitchFamily="18"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Box 6"/>
          <p:cNvSpPr txBox="1">
            <a:spLocks noChangeArrowheads="1"/>
          </p:cNvSpPr>
          <p:nvPr userDrawn="1"/>
        </p:nvSpPr>
        <p:spPr bwMode="auto">
          <a:xfrm>
            <a:off x="155124" y="6541603"/>
            <a:ext cx="38763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defRPr/>
            </a:pPr>
            <a:r>
              <a:rPr lang="en-US" sz="1400" noProof="0" dirty="0">
                <a:solidFill>
                  <a:srgbClr val="A6A6A6"/>
                </a:solidFill>
                <a:latin typeface="Arial" charset="0"/>
              </a:rPr>
              <a:t>Philipp Föhn – Robotics and Perception Group</a:t>
            </a:r>
          </a:p>
        </p:txBody>
      </p:sp>
      <p:sp>
        <p:nvSpPr>
          <p:cNvPr id="8" name="TextBox 7"/>
          <p:cNvSpPr txBox="1">
            <a:spLocks noChangeArrowheads="1"/>
          </p:cNvSpPr>
          <p:nvPr userDrawn="1"/>
        </p:nvSpPr>
        <p:spPr bwMode="auto">
          <a:xfrm>
            <a:off x="8596590" y="6552375"/>
            <a:ext cx="4026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a:defRPr/>
            </a:pPr>
            <a:fld id="{B4436C2E-F1D9-4FD1-BE07-537DA525322B}" type="slidenum">
              <a:rPr lang="de-CH" sz="1400" smtClean="0">
                <a:solidFill>
                  <a:srgbClr val="A6A6A6"/>
                </a:solidFill>
                <a:latin typeface="Arial" charset="0"/>
              </a:rPr>
              <a:t>‹#›</a:t>
            </a:fld>
            <a:endParaRPr lang="de-CH" sz="1400" dirty="0">
              <a:solidFill>
                <a:srgbClr val="A6A6A6"/>
              </a:solidFill>
              <a:latin typeface="Arial" charset="0"/>
            </a:endParaRPr>
          </a:p>
        </p:txBody>
      </p:sp>
    </p:spTree>
    <p:extLst>
      <p:ext uri="{BB962C8B-B14F-4D97-AF65-F5344CB8AC3E}">
        <p14:creationId xmlns:p14="http://schemas.microsoft.com/office/powerpoint/2010/main" val="4129841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208" r:id="rId1"/>
    <p:sldLayoutId id="2147485206" r:id="rId2"/>
  </p:sldLayoutIdLst>
  <p:txStyles>
    <p:titleStyle>
      <a:lvl1pPr algn="l" rtl="0" eaLnBrk="0" fontAlgn="base" hangingPunct="0">
        <a:lnSpc>
          <a:spcPts val="3800"/>
        </a:lnSpc>
        <a:spcBef>
          <a:spcPct val="0"/>
        </a:spcBef>
        <a:spcAft>
          <a:spcPct val="0"/>
        </a:spcAft>
        <a:defRPr sz="3200" b="1">
          <a:solidFill>
            <a:srgbClr val="2A6AB3"/>
          </a:solidFill>
          <a:latin typeface="+mj-lt"/>
          <a:ea typeface="+mj-ea"/>
          <a:cs typeface="+mj-cs"/>
        </a:defRPr>
      </a:lvl1pPr>
      <a:lvl2pPr algn="l" rtl="0" eaLnBrk="0" fontAlgn="base" hangingPunct="0">
        <a:lnSpc>
          <a:spcPts val="3800"/>
        </a:lnSpc>
        <a:spcBef>
          <a:spcPct val="0"/>
        </a:spcBef>
        <a:spcAft>
          <a:spcPct val="0"/>
        </a:spcAft>
        <a:defRPr sz="3200" b="1">
          <a:solidFill>
            <a:srgbClr val="2A6AB3"/>
          </a:solidFill>
          <a:latin typeface="Arial" charset="0"/>
        </a:defRPr>
      </a:lvl2pPr>
      <a:lvl3pPr algn="l" rtl="0" eaLnBrk="0" fontAlgn="base" hangingPunct="0">
        <a:lnSpc>
          <a:spcPts val="3800"/>
        </a:lnSpc>
        <a:spcBef>
          <a:spcPct val="0"/>
        </a:spcBef>
        <a:spcAft>
          <a:spcPct val="0"/>
        </a:spcAft>
        <a:defRPr sz="3200" b="1">
          <a:solidFill>
            <a:srgbClr val="2A6AB3"/>
          </a:solidFill>
          <a:latin typeface="Arial" charset="0"/>
        </a:defRPr>
      </a:lvl3pPr>
      <a:lvl4pPr algn="l" rtl="0" eaLnBrk="0" fontAlgn="base" hangingPunct="0">
        <a:lnSpc>
          <a:spcPts val="3800"/>
        </a:lnSpc>
        <a:spcBef>
          <a:spcPct val="0"/>
        </a:spcBef>
        <a:spcAft>
          <a:spcPct val="0"/>
        </a:spcAft>
        <a:defRPr sz="3200" b="1">
          <a:solidFill>
            <a:srgbClr val="2A6AB3"/>
          </a:solidFill>
          <a:latin typeface="Arial" charset="0"/>
        </a:defRPr>
      </a:lvl4pPr>
      <a:lvl5pPr algn="l" rtl="0" eaLnBrk="0" fontAlgn="base" hangingPunct="0">
        <a:lnSpc>
          <a:spcPts val="3800"/>
        </a:lnSpc>
        <a:spcBef>
          <a:spcPct val="0"/>
        </a:spcBef>
        <a:spcAft>
          <a:spcPct val="0"/>
        </a:spcAft>
        <a:defRPr sz="3200" b="1">
          <a:solidFill>
            <a:srgbClr val="2A6AB3"/>
          </a:solidFill>
          <a:latin typeface="Arial" charset="0"/>
        </a:defRPr>
      </a:lvl5pPr>
      <a:lvl6pPr marL="457200" algn="l" rtl="0" fontAlgn="base">
        <a:lnSpc>
          <a:spcPts val="3800"/>
        </a:lnSpc>
        <a:spcBef>
          <a:spcPct val="0"/>
        </a:spcBef>
        <a:spcAft>
          <a:spcPct val="0"/>
        </a:spcAft>
        <a:defRPr sz="3200" b="1">
          <a:solidFill>
            <a:srgbClr val="2A6AB3"/>
          </a:solidFill>
          <a:latin typeface="Arial" charset="0"/>
        </a:defRPr>
      </a:lvl6pPr>
      <a:lvl7pPr marL="914400" algn="l" rtl="0" fontAlgn="base">
        <a:lnSpc>
          <a:spcPts val="3800"/>
        </a:lnSpc>
        <a:spcBef>
          <a:spcPct val="0"/>
        </a:spcBef>
        <a:spcAft>
          <a:spcPct val="0"/>
        </a:spcAft>
        <a:defRPr sz="3200" b="1">
          <a:solidFill>
            <a:srgbClr val="2A6AB3"/>
          </a:solidFill>
          <a:latin typeface="Arial" charset="0"/>
        </a:defRPr>
      </a:lvl7pPr>
      <a:lvl8pPr marL="1371600" algn="l" rtl="0" fontAlgn="base">
        <a:lnSpc>
          <a:spcPts val="3800"/>
        </a:lnSpc>
        <a:spcBef>
          <a:spcPct val="0"/>
        </a:spcBef>
        <a:spcAft>
          <a:spcPct val="0"/>
        </a:spcAft>
        <a:defRPr sz="3200" b="1">
          <a:solidFill>
            <a:srgbClr val="2A6AB3"/>
          </a:solidFill>
          <a:latin typeface="Arial" charset="0"/>
        </a:defRPr>
      </a:lvl8pPr>
      <a:lvl9pPr marL="1828800" algn="l" rtl="0" fontAlgn="base">
        <a:lnSpc>
          <a:spcPts val="3800"/>
        </a:lnSpc>
        <a:spcBef>
          <a:spcPct val="0"/>
        </a:spcBef>
        <a:spcAft>
          <a:spcPct val="0"/>
        </a:spcAft>
        <a:defRPr sz="3200" b="1">
          <a:solidFill>
            <a:srgbClr val="2A6AB3"/>
          </a:solidFill>
          <a:latin typeface="Arial" charset="0"/>
        </a:defRPr>
      </a:lvl9pPr>
    </p:titleStyle>
    <p:bodyStyle>
      <a:lvl1pPr marL="342900" indent="-342900" algn="l" rtl="0" eaLnBrk="0" fontAlgn="base" hangingPunct="0">
        <a:lnSpc>
          <a:spcPts val="4000"/>
        </a:lnSpc>
        <a:spcBef>
          <a:spcPts val="800"/>
        </a:spcBef>
        <a:spcAft>
          <a:spcPct val="0"/>
        </a:spcAft>
        <a:buClr>
          <a:srgbClr val="2A6AB3"/>
        </a:buClr>
        <a:buSzPct val="110000"/>
        <a:buFont typeface="Wingdings" pitchFamily="2" charset="2"/>
        <a:buChar char="§"/>
        <a:defRPr sz="2800">
          <a:solidFill>
            <a:schemeClr val="tx1"/>
          </a:solidFill>
          <a:latin typeface="+mn-lt"/>
          <a:ea typeface="+mn-ea"/>
          <a:cs typeface="+mn-cs"/>
        </a:defRPr>
      </a:lvl1pPr>
      <a:lvl2pPr marL="742950" indent="-285750" algn="l" rtl="0" eaLnBrk="0" fontAlgn="base" hangingPunct="0">
        <a:lnSpc>
          <a:spcPts val="3200"/>
        </a:lnSpc>
        <a:spcBef>
          <a:spcPts val="400"/>
        </a:spcBef>
        <a:spcAft>
          <a:spcPct val="0"/>
        </a:spcAft>
        <a:buClr>
          <a:schemeClr val="folHlink"/>
        </a:buClr>
        <a:buSzPct val="80000"/>
        <a:buFont typeface="Wingdings" pitchFamily="2" charset="2"/>
        <a:buChar char="§"/>
        <a:defRPr sz="2400">
          <a:solidFill>
            <a:schemeClr val="tx1"/>
          </a:solidFill>
          <a:latin typeface="+mn-lt"/>
        </a:defRPr>
      </a:lvl2pPr>
      <a:lvl3pPr marL="1143000" indent="-228600" algn="l" rtl="0" eaLnBrk="0" fontAlgn="base" hangingPunct="0">
        <a:lnSpc>
          <a:spcPts val="2400"/>
        </a:lnSpc>
        <a:spcBef>
          <a:spcPts val="400"/>
        </a:spcBef>
        <a:spcAft>
          <a:spcPct val="0"/>
        </a:spcAft>
        <a:buChar char="-"/>
        <a:defRPr>
          <a:solidFill>
            <a:schemeClr val="tx1"/>
          </a:solidFill>
          <a:latin typeface="+mn-lt"/>
        </a:defRPr>
      </a:lvl3pPr>
      <a:lvl4pPr marL="1600200" indent="-228600" algn="l" rtl="0" eaLnBrk="0" fontAlgn="base" hangingPunct="0">
        <a:lnSpc>
          <a:spcPts val="1800"/>
        </a:lnSpc>
        <a:spcBef>
          <a:spcPts val="400"/>
        </a:spcBef>
        <a:spcAft>
          <a:spcPct val="0"/>
        </a:spcAft>
        <a:buFont typeface="Times" charset="0"/>
        <a:buChar char="•"/>
        <a:defRPr sz="1400">
          <a:solidFill>
            <a:schemeClr val="tx1"/>
          </a:solidFill>
          <a:latin typeface="+mn-lt"/>
        </a:defRPr>
      </a:lvl4pPr>
      <a:lvl5pPr marL="2057400" indent="-228600" algn="l" rtl="0" eaLnBrk="0" fontAlgn="base" hangingPunct="0">
        <a:spcBef>
          <a:spcPct val="20000"/>
        </a:spcBef>
        <a:spcAft>
          <a:spcPct val="0"/>
        </a:spcAft>
        <a:buSzPct val="60000"/>
        <a:buChar char="º"/>
        <a:defRPr>
          <a:solidFill>
            <a:schemeClr val="tx1"/>
          </a:solidFill>
          <a:latin typeface="+mn-lt"/>
        </a:defRPr>
      </a:lvl5pPr>
      <a:lvl6pPr marL="2514600" indent="-228600" algn="l" rtl="0" fontAlgn="base">
        <a:spcBef>
          <a:spcPct val="20000"/>
        </a:spcBef>
        <a:spcAft>
          <a:spcPct val="0"/>
        </a:spcAft>
        <a:buSzPct val="60000"/>
        <a:buChar char="º"/>
        <a:defRPr>
          <a:solidFill>
            <a:schemeClr val="tx1"/>
          </a:solidFill>
          <a:latin typeface="+mn-lt"/>
        </a:defRPr>
      </a:lvl6pPr>
      <a:lvl7pPr marL="2971800" indent="-228600" algn="l" rtl="0" fontAlgn="base">
        <a:spcBef>
          <a:spcPct val="20000"/>
        </a:spcBef>
        <a:spcAft>
          <a:spcPct val="0"/>
        </a:spcAft>
        <a:buSzPct val="60000"/>
        <a:buChar char="º"/>
        <a:defRPr>
          <a:solidFill>
            <a:schemeClr val="tx1"/>
          </a:solidFill>
          <a:latin typeface="+mn-lt"/>
        </a:defRPr>
      </a:lvl7pPr>
      <a:lvl8pPr marL="3429000" indent="-228600" algn="l" rtl="0" fontAlgn="base">
        <a:spcBef>
          <a:spcPct val="20000"/>
        </a:spcBef>
        <a:spcAft>
          <a:spcPct val="0"/>
        </a:spcAft>
        <a:buSzPct val="60000"/>
        <a:buChar char="º"/>
        <a:defRPr>
          <a:solidFill>
            <a:schemeClr val="tx1"/>
          </a:solidFill>
          <a:latin typeface="+mn-lt"/>
        </a:defRPr>
      </a:lvl8pPr>
      <a:lvl9pPr marL="3886200" indent="-228600" algn="l" rtl="0" fontAlgn="base">
        <a:spcBef>
          <a:spcPct val="20000"/>
        </a:spcBef>
        <a:spcAft>
          <a:spcPct val="0"/>
        </a:spcAft>
        <a:buSzPct val="60000"/>
        <a:buChar char="º"/>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0.png"/><Relationship Id="rId4" Type="http://schemas.openxmlformats.org/officeDocument/2006/relationships/image" Target="../media/image14.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http://ase2012.paluno.uni-due.de/wp-content/uploads/2012/05/uzh_ifi_logo_e_pos_aligned.png">
            <a:extLst>
              <a:ext uri="{FF2B5EF4-FFF2-40B4-BE49-F238E27FC236}">
                <a16:creationId xmlns:a16="http://schemas.microsoft.com/office/drawing/2014/main" id="{9530A75E-36E4-42C4-84D4-320D53AB38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013"/>
          <a:stretch/>
        </p:blipFill>
        <p:spPr bwMode="auto">
          <a:xfrm>
            <a:off x="6120174" y="116634"/>
            <a:ext cx="2871983" cy="10510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8F952E7-DAD6-4533-B87F-F80D9D0C6BD0}"/>
              </a:ext>
            </a:extLst>
          </p:cNvPr>
          <p:cNvSpPr txBox="1">
            <a:spLocks noChangeArrowheads="1"/>
          </p:cNvSpPr>
          <p:nvPr/>
        </p:nvSpPr>
        <p:spPr bwMode="auto">
          <a:xfrm>
            <a:off x="115304" y="2060848"/>
            <a:ext cx="9144000" cy="104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800"/>
              </a:lnSpc>
              <a:spcBef>
                <a:spcPct val="0"/>
              </a:spcBef>
              <a:spcAft>
                <a:spcPct val="0"/>
              </a:spcAft>
              <a:defRPr sz="3800" b="0">
                <a:solidFill>
                  <a:schemeClr val="tx1"/>
                </a:solidFill>
                <a:latin typeface="Gill Sans MT" pitchFamily="34" charset="0"/>
                <a:ea typeface="+mj-ea"/>
                <a:cs typeface="+mj-cs"/>
              </a:defRPr>
            </a:lvl1pPr>
            <a:lvl2pPr algn="l" rtl="0" eaLnBrk="0" fontAlgn="base" hangingPunct="0">
              <a:lnSpc>
                <a:spcPts val="3800"/>
              </a:lnSpc>
              <a:spcBef>
                <a:spcPct val="0"/>
              </a:spcBef>
              <a:spcAft>
                <a:spcPct val="0"/>
              </a:spcAft>
              <a:defRPr sz="3200" b="1">
                <a:solidFill>
                  <a:srgbClr val="2A6AB3"/>
                </a:solidFill>
                <a:latin typeface="Arial" charset="0"/>
              </a:defRPr>
            </a:lvl2pPr>
            <a:lvl3pPr algn="l" rtl="0" eaLnBrk="0" fontAlgn="base" hangingPunct="0">
              <a:lnSpc>
                <a:spcPts val="3800"/>
              </a:lnSpc>
              <a:spcBef>
                <a:spcPct val="0"/>
              </a:spcBef>
              <a:spcAft>
                <a:spcPct val="0"/>
              </a:spcAft>
              <a:defRPr sz="3200" b="1">
                <a:solidFill>
                  <a:srgbClr val="2A6AB3"/>
                </a:solidFill>
                <a:latin typeface="Arial" charset="0"/>
              </a:defRPr>
            </a:lvl3pPr>
            <a:lvl4pPr algn="l" rtl="0" eaLnBrk="0" fontAlgn="base" hangingPunct="0">
              <a:lnSpc>
                <a:spcPts val="3800"/>
              </a:lnSpc>
              <a:spcBef>
                <a:spcPct val="0"/>
              </a:spcBef>
              <a:spcAft>
                <a:spcPct val="0"/>
              </a:spcAft>
              <a:defRPr sz="3200" b="1">
                <a:solidFill>
                  <a:srgbClr val="2A6AB3"/>
                </a:solidFill>
                <a:latin typeface="Arial" charset="0"/>
              </a:defRPr>
            </a:lvl4pPr>
            <a:lvl5pPr algn="l" rtl="0" eaLnBrk="0" fontAlgn="base" hangingPunct="0">
              <a:lnSpc>
                <a:spcPts val="3800"/>
              </a:lnSpc>
              <a:spcBef>
                <a:spcPct val="0"/>
              </a:spcBef>
              <a:spcAft>
                <a:spcPct val="0"/>
              </a:spcAft>
              <a:defRPr sz="3200" b="1">
                <a:solidFill>
                  <a:srgbClr val="2A6AB3"/>
                </a:solidFill>
                <a:latin typeface="Arial" charset="0"/>
              </a:defRPr>
            </a:lvl5pPr>
            <a:lvl6pPr marL="457200" algn="l" rtl="0" fontAlgn="base">
              <a:lnSpc>
                <a:spcPts val="3800"/>
              </a:lnSpc>
              <a:spcBef>
                <a:spcPct val="0"/>
              </a:spcBef>
              <a:spcAft>
                <a:spcPct val="0"/>
              </a:spcAft>
              <a:defRPr sz="3200" b="1">
                <a:solidFill>
                  <a:srgbClr val="2A6AB3"/>
                </a:solidFill>
                <a:latin typeface="Arial" charset="0"/>
              </a:defRPr>
            </a:lvl6pPr>
            <a:lvl7pPr marL="914400" algn="l" rtl="0" fontAlgn="base">
              <a:lnSpc>
                <a:spcPts val="3800"/>
              </a:lnSpc>
              <a:spcBef>
                <a:spcPct val="0"/>
              </a:spcBef>
              <a:spcAft>
                <a:spcPct val="0"/>
              </a:spcAft>
              <a:defRPr sz="3200" b="1">
                <a:solidFill>
                  <a:srgbClr val="2A6AB3"/>
                </a:solidFill>
                <a:latin typeface="Arial" charset="0"/>
              </a:defRPr>
            </a:lvl7pPr>
            <a:lvl8pPr marL="1371600" algn="l" rtl="0" fontAlgn="base">
              <a:lnSpc>
                <a:spcPts val="3800"/>
              </a:lnSpc>
              <a:spcBef>
                <a:spcPct val="0"/>
              </a:spcBef>
              <a:spcAft>
                <a:spcPct val="0"/>
              </a:spcAft>
              <a:defRPr sz="3200" b="1">
                <a:solidFill>
                  <a:srgbClr val="2A6AB3"/>
                </a:solidFill>
                <a:latin typeface="Arial" charset="0"/>
              </a:defRPr>
            </a:lvl8pPr>
            <a:lvl9pPr marL="1828800" algn="l" rtl="0" fontAlgn="base">
              <a:lnSpc>
                <a:spcPts val="3800"/>
              </a:lnSpc>
              <a:spcBef>
                <a:spcPct val="0"/>
              </a:spcBef>
              <a:spcAft>
                <a:spcPct val="0"/>
              </a:spcAft>
              <a:defRPr sz="3200" b="1">
                <a:solidFill>
                  <a:srgbClr val="2A6AB3"/>
                </a:solidFill>
                <a:latin typeface="Arial" charset="0"/>
              </a:defRPr>
            </a:lvl9pPr>
          </a:lstStyle>
          <a:p>
            <a:pPr algn="ctr" eaLnBrk="1" hangingPunct="1"/>
            <a:r>
              <a:rPr lang="en-US" sz="4800" kern="0" dirty="0">
                <a:latin typeface="Calibri" panose="020F0502020204030204" pitchFamily="34" charset="0"/>
                <a:cs typeface="Helvetica" pitchFamily="34" charset="0"/>
              </a:rPr>
              <a:t>Nonlinear Control for Slung-Load Throwing using Quadrotors</a:t>
            </a:r>
            <a:br>
              <a:rPr lang="en-US" sz="2400" kern="0" dirty="0">
                <a:latin typeface="Calibri" panose="020F0502020204030204" pitchFamily="34" charset="0"/>
                <a:cs typeface="Helvetica" pitchFamily="34" charset="0"/>
              </a:rPr>
            </a:br>
            <a:endParaRPr lang="en-US" sz="2400" kern="0" dirty="0">
              <a:latin typeface="Calibri" panose="020F0502020204030204" pitchFamily="34" charset="0"/>
              <a:cs typeface="Helvetica" pitchFamily="34" charset="0"/>
            </a:endParaRPr>
          </a:p>
        </p:txBody>
      </p:sp>
      <p:pic>
        <p:nvPicPr>
          <p:cNvPr id="10" name="Picture 9">
            <a:extLst>
              <a:ext uri="{FF2B5EF4-FFF2-40B4-BE49-F238E27FC236}">
                <a16:creationId xmlns:a16="http://schemas.microsoft.com/office/drawing/2014/main" id="{FEBA05CE-1F5C-482E-A589-A9395694A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6634"/>
            <a:ext cx="2268252" cy="1315360"/>
          </a:xfrm>
          <a:prstGeom prst="rect">
            <a:avLst/>
          </a:prstGeom>
        </p:spPr>
      </p:pic>
      <p:sp>
        <p:nvSpPr>
          <p:cNvPr id="9" name="Rectangle 2">
            <a:extLst>
              <a:ext uri="{FF2B5EF4-FFF2-40B4-BE49-F238E27FC236}">
                <a16:creationId xmlns:a16="http://schemas.microsoft.com/office/drawing/2014/main" id="{C6A6DD52-18A1-45A0-872A-0EFB2408C5A9}"/>
              </a:ext>
            </a:extLst>
          </p:cNvPr>
          <p:cNvSpPr txBox="1">
            <a:spLocks noChangeArrowheads="1"/>
          </p:cNvSpPr>
          <p:nvPr/>
        </p:nvSpPr>
        <p:spPr bwMode="auto">
          <a:xfrm>
            <a:off x="2639" y="5265204"/>
            <a:ext cx="9144000" cy="154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800"/>
              </a:lnSpc>
              <a:spcBef>
                <a:spcPct val="0"/>
              </a:spcBef>
              <a:spcAft>
                <a:spcPct val="0"/>
              </a:spcAft>
              <a:defRPr sz="3800" b="0">
                <a:solidFill>
                  <a:schemeClr val="tx1"/>
                </a:solidFill>
                <a:latin typeface="Gill Sans MT" pitchFamily="34" charset="0"/>
                <a:ea typeface="+mj-ea"/>
                <a:cs typeface="+mj-cs"/>
              </a:defRPr>
            </a:lvl1pPr>
            <a:lvl2pPr algn="l" rtl="0" eaLnBrk="0" fontAlgn="base" hangingPunct="0">
              <a:lnSpc>
                <a:spcPts val="3800"/>
              </a:lnSpc>
              <a:spcBef>
                <a:spcPct val="0"/>
              </a:spcBef>
              <a:spcAft>
                <a:spcPct val="0"/>
              </a:spcAft>
              <a:defRPr sz="3200" b="1">
                <a:solidFill>
                  <a:srgbClr val="2A6AB3"/>
                </a:solidFill>
                <a:latin typeface="Arial" charset="0"/>
              </a:defRPr>
            </a:lvl2pPr>
            <a:lvl3pPr algn="l" rtl="0" eaLnBrk="0" fontAlgn="base" hangingPunct="0">
              <a:lnSpc>
                <a:spcPts val="3800"/>
              </a:lnSpc>
              <a:spcBef>
                <a:spcPct val="0"/>
              </a:spcBef>
              <a:spcAft>
                <a:spcPct val="0"/>
              </a:spcAft>
              <a:defRPr sz="3200" b="1">
                <a:solidFill>
                  <a:srgbClr val="2A6AB3"/>
                </a:solidFill>
                <a:latin typeface="Arial" charset="0"/>
              </a:defRPr>
            </a:lvl3pPr>
            <a:lvl4pPr algn="l" rtl="0" eaLnBrk="0" fontAlgn="base" hangingPunct="0">
              <a:lnSpc>
                <a:spcPts val="3800"/>
              </a:lnSpc>
              <a:spcBef>
                <a:spcPct val="0"/>
              </a:spcBef>
              <a:spcAft>
                <a:spcPct val="0"/>
              </a:spcAft>
              <a:defRPr sz="3200" b="1">
                <a:solidFill>
                  <a:srgbClr val="2A6AB3"/>
                </a:solidFill>
                <a:latin typeface="Arial" charset="0"/>
              </a:defRPr>
            </a:lvl4pPr>
            <a:lvl5pPr algn="l" rtl="0" eaLnBrk="0" fontAlgn="base" hangingPunct="0">
              <a:lnSpc>
                <a:spcPts val="3800"/>
              </a:lnSpc>
              <a:spcBef>
                <a:spcPct val="0"/>
              </a:spcBef>
              <a:spcAft>
                <a:spcPct val="0"/>
              </a:spcAft>
              <a:defRPr sz="3200" b="1">
                <a:solidFill>
                  <a:srgbClr val="2A6AB3"/>
                </a:solidFill>
                <a:latin typeface="Arial" charset="0"/>
              </a:defRPr>
            </a:lvl5pPr>
            <a:lvl6pPr marL="457200" algn="l" rtl="0" fontAlgn="base">
              <a:lnSpc>
                <a:spcPts val="3800"/>
              </a:lnSpc>
              <a:spcBef>
                <a:spcPct val="0"/>
              </a:spcBef>
              <a:spcAft>
                <a:spcPct val="0"/>
              </a:spcAft>
              <a:defRPr sz="3200" b="1">
                <a:solidFill>
                  <a:srgbClr val="2A6AB3"/>
                </a:solidFill>
                <a:latin typeface="Arial" charset="0"/>
              </a:defRPr>
            </a:lvl6pPr>
            <a:lvl7pPr marL="914400" algn="l" rtl="0" fontAlgn="base">
              <a:lnSpc>
                <a:spcPts val="3800"/>
              </a:lnSpc>
              <a:spcBef>
                <a:spcPct val="0"/>
              </a:spcBef>
              <a:spcAft>
                <a:spcPct val="0"/>
              </a:spcAft>
              <a:defRPr sz="3200" b="1">
                <a:solidFill>
                  <a:srgbClr val="2A6AB3"/>
                </a:solidFill>
                <a:latin typeface="Arial" charset="0"/>
              </a:defRPr>
            </a:lvl7pPr>
            <a:lvl8pPr marL="1371600" algn="l" rtl="0" fontAlgn="base">
              <a:lnSpc>
                <a:spcPts val="3800"/>
              </a:lnSpc>
              <a:spcBef>
                <a:spcPct val="0"/>
              </a:spcBef>
              <a:spcAft>
                <a:spcPct val="0"/>
              </a:spcAft>
              <a:defRPr sz="3200" b="1">
                <a:solidFill>
                  <a:srgbClr val="2A6AB3"/>
                </a:solidFill>
                <a:latin typeface="Arial" charset="0"/>
              </a:defRPr>
            </a:lvl8pPr>
            <a:lvl9pPr marL="1828800" algn="l" rtl="0" fontAlgn="base">
              <a:lnSpc>
                <a:spcPts val="3800"/>
              </a:lnSpc>
              <a:spcBef>
                <a:spcPct val="0"/>
              </a:spcBef>
              <a:spcAft>
                <a:spcPct val="0"/>
              </a:spcAft>
              <a:defRPr sz="3200" b="1">
                <a:solidFill>
                  <a:srgbClr val="2A6AB3"/>
                </a:solidFill>
                <a:latin typeface="Arial" charset="0"/>
              </a:defRPr>
            </a:lvl9pPr>
          </a:lstStyle>
          <a:p>
            <a:pPr algn="ctr" eaLnBrk="1" hangingPunct="1">
              <a:lnSpc>
                <a:spcPct val="100000"/>
              </a:lnSpc>
              <a:spcBef>
                <a:spcPts val="0"/>
              </a:spcBef>
              <a:spcAft>
                <a:spcPts val="0"/>
              </a:spcAft>
            </a:pPr>
            <a:r>
              <a:rPr lang="en-US" sz="1800" u="sng" kern="0" dirty="0">
                <a:latin typeface="Calibri" panose="020F0502020204030204" pitchFamily="34" charset="0"/>
                <a:cs typeface="Helvetica" pitchFamily="34" charset="0"/>
              </a:rPr>
              <a:t>Philipp Föhn</a:t>
            </a:r>
            <a:r>
              <a:rPr lang="en-US" sz="1800" kern="0" dirty="0">
                <a:latin typeface="Calibri" panose="020F0502020204030204" pitchFamily="34" charset="0"/>
                <a:cs typeface="Helvetica" pitchFamily="34" charset="0"/>
              </a:rPr>
              <a:t>, Davide </a:t>
            </a:r>
            <a:r>
              <a:rPr lang="en-US" sz="1800" kern="0" dirty="0" err="1">
                <a:latin typeface="Calibri" panose="020F0502020204030204" pitchFamily="34" charset="0"/>
                <a:cs typeface="Helvetica" pitchFamily="34" charset="0"/>
              </a:rPr>
              <a:t>Falanga</a:t>
            </a:r>
            <a:r>
              <a:rPr lang="en-US" sz="1800" kern="0" dirty="0">
                <a:latin typeface="Calibri" panose="020F0502020204030204" pitchFamily="34" charset="0"/>
                <a:cs typeface="Helvetica" pitchFamily="34" charset="0"/>
              </a:rPr>
              <a:t>, Naveen </a:t>
            </a:r>
            <a:r>
              <a:rPr lang="en-US" sz="1800" kern="0" dirty="0" err="1">
                <a:latin typeface="Calibri" panose="020F0502020204030204" pitchFamily="34" charset="0"/>
                <a:cs typeface="Helvetica" pitchFamily="34" charset="0"/>
              </a:rPr>
              <a:t>Kuppuswamy</a:t>
            </a:r>
            <a:r>
              <a:rPr lang="en-US" sz="1800" kern="0" dirty="0">
                <a:latin typeface="Calibri" panose="020F0502020204030204" pitchFamily="34" charset="0"/>
                <a:cs typeface="Helvetica" pitchFamily="34" charset="0"/>
              </a:rPr>
              <a:t>, Russ </a:t>
            </a:r>
            <a:r>
              <a:rPr lang="en-US" sz="1800" kern="0" dirty="0" err="1">
                <a:latin typeface="Calibri" panose="020F0502020204030204" pitchFamily="34" charset="0"/>
                <a:cs typeface="Helvetica" pitchFamily="34" charset="0"/>
              </a:rPr>
              <a:t>Tedrake</a:t>
            </a:r>
            <a:r>
              <a:rPr lang="en-US" sz="1800" kern="0" dirty="0">
                <a:latin typeface="Calibri" panose="020F0502020204030204" pitchFamily="34" charset="0"/>
                <a:cs typeface="Helvetica" pitchFamily="34" charset="0"/>
              </a:rPr>
              <a:t>, Davide </a:t>
            </a:r>
            <a:r>
              <a:rPr lang="en-US" sz="1800" kern="0" dirty="0" err="1">
                <a:latin typeface="Calibri" panose="020F0502020204030204" pitchFamily="34" charset="0"/>
                <a:cs typeface="Helvetica" pitchFamily="34" charset="0"/>
              </a:rPr>
              <a:t>Scaramuzza</a:t>
            </a:r>
            <a:r>
              <a:rPr lang="en-US" sz="1800" kern="0" dirty="0">
                <a:latin typeface="Calibri" panose="020F0502020204030204" pitchFamily="34" charset="0"/>
                <a:cs typeface="Helvetica" pitchFamily="34" charset="0"/>
              </a:rPr>
              <a:t> </a:t>
            </a:r>
          </a:p>
          <a:p>
            <a:pPr algn="ctr" eaLnBrk="1" hangingPunct="1">
              <a:lnSpc>
                <a:spcPct val="100000"/>
              </a:lnSpc>
              <a:spcBef>
                <a:spcPts val="0"/>
              </a:spcBef>
              <a:spcAft>
                <a:spcPts val="0"/>
              </a:spcAft>
            </a:pPr>
            <a:br>
              <a:rPr lang="en-US" sz="1800" kern="0" dirty="0">
                <a:latin typeface="Calibri" panose="020F0502020204030204" pitchFamily="34" charset="0"/>
                <a:cs typeface="Helvetica" pitchFamily="34" charset="0"/>
              </a:rPr>
            </a:br>
            <a:r>
              <a:rPr lang="en-US" sz="1800" kern="0" dirty="0">
                <a:latin typeface="Calibri" panose="020F0502020204030204" pitchFamily="34" charset="0"/>
                <a:cs typeface="Helvetica" pitchFamily="34" charset="0"/>
              </a:rPr>
              <a:t>Robotics and Perception Group</a:t>
            </a:r>
          </a:p>
          <a:p>
            <a:pPr algn="ctr" eaLnBrk="1" hangingPunct="1">
              <a:lnSpc>
                <a:spcPct val="100000"/>
              </a:lnSpc>
              <a:spcBef>
                <a:spcPts val="0"/>
              </a:spcBef>
              <a:spcAft>
                <a:spcPts val="0"/>
              </a:spcAft>
            </a:pPr>
            <a:r>
              <a:rPr lang="en-US" sz="1800" kern="0" dirty="0">
                <a:latin typeface="Calibri" panose="020F0502020204030204" pitchFamily="34" charset="0"/>
                <a:cs typeface="Helvetica" pitchFamily="34" charset="0"/>
              </a:rPr>
              <a:t>Department of Informatics, University of Zurich</a:t>
            </a:r>
          </a:p>
        </p:txBody>
      </p:sp>
      <p:pic>
        <p:nvPicPr>
          <p:cNvPr id="31" name="Picture 30">
            <a:extLst>
              <a:ext uri="{FF2B5EF4-FFF2-40B4-BE49-F238E27FC236}">
                <a16:creationId xmlns:a16="http://schemas.microsoft.com/office/drawing/2014/main" id="{FA1567AF-884C-447D-B3FA-4FF3E9F897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7926" y="2898801"/>
            <a:ext cx="3198933" cy="2380692"/>
          </a:xfrm>
          <a:prstGeom prst="rect">
            <a:avLst/>
          </a:prstGeom>
        </p:spPr>
      </p:pic>
    </p:spTree>
    <p:extLst>
      <p:ext uri="{BB962C8B-B14F-4D97-AF65-F5344CB8AC3E}">
        <p14:creationId xmlns:p14="http://schemas.microsoft.com/office/powerpoint/2010/main" val="3032570862"/>
      </p:ext>
    </p:extLst>
  </p:cSld>
  <p:clrMapOvr>
    <a:masterClrMapping/>
  </p:clrMapOvr>
  <mc:AlternateContent xmlns:mc="http://schemas.openxmlformats.org/markup-compatibility/2006" xmlns:p14="http://schemas.microsoft.com/office/powerpoint/2010/main">
    <mc:Choice Requires="p14">
      <p:transition spd="slow" p14:dur="2000" advTm="17463"/>
    </mc:Choice>
    <mc:Fallback xmlns="">
      <p:transition spd="slow" advTm="1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F33ED9-C734-46A2-B56F-CBDCCEA96CA3}"/>
              </a:ext>
            </a:extLst>
          </p:cNvPr>
          <p:cNvPicPr>
            <a:picLocks noChangeAspect="1"/>
          </p:cNvPicPr>
          <p:nvPr/>
        </p:nvPicPr>
        <p:blipFill>
          <a:blip r:embed="rId3">
            <a:lum/>
            <a:alphaModFix/>
          </a:blip>
          <a:srcRect/>
          <a:stretch>
            <a:fillRect/>
          </a:stretch>
        </p:blipFill>
        <p:spPr>
          <a:xfrm>
            <a:off x="1" y="1"/>
            <a:ext cx="9144000" cy="6858162"/>
          </a:xfrm>
          <a:prstGeom prst="rect">
            <a:avLst/>
          </a:prstGeom>
          <a:noFill/>
          <a:ln>
            <a:noFill/>
          </a:ln>
        </p:spPr>
      </p:pic>
      <p:sp>
        <p:nvSpPr>
          <p:cNvPr id="2" name="TextBox 1">
            <a:extLst>
              <a:ext uri="{FF2B5EF4-FFF2-40B4-BE49-F238E27FC236}">
                <a16:creationId xmlns:a16="http://schemas.microsoft.com/office/drawing/2014/main" id="{7BF91387-A22C-419C-9530-672676CDA4A7}"/>
              </a:ext>
            </a:extLst>
          </p:cNvPr>
          <p:cNvSpPr txBox="1"/>
          <p:nvPr/>
        </p:nvSpPr>
        <p:spPr>
          <a:xfrm>
            <a:off x="5148064" y="6525344"/>
            <a:ext cx="3967753" cy="261610"/>
          </a:xfrm>
          <a:prstGeom prst="rect">
            <a:avLst/>
          </a:prstGeom>
          <a:noFill/>
        </p:spPr>
        <p:txBody>
          <a:bodyPr wrap="none" rtlCol="0">
            <a:spAutoFit/>
          </a:bodyPr>
          <a:lstStyle/>
          <a:p>
            <a:r>
              <a:rPr lang="en-GB" sz="1100" dirty="0">
                <a:solidFill>
                  <a:schemeClr val="bg1"/>
                </a:solidFill>
                <a:latin typeface="Calibri" panose="020F0502020204030204" pitchFamily="34" charset="0"/>
                <a:cs typeface="Calibri" panose="020F0502020204030204" pitchFamily="34" charset="0"/>
              </a:rPr>
              <a:t>[Video by “</a:t>
            </a:r>
            <a:r>
              <a:rPr lang="en-GB" sz="1100" dirty="0" err="1">
                <a:solidFill>
                  <a:schemeClr val="bg1"/>
                </a:solidFill>
                <a:latin typeface="Calibri" panose="020F0502020204030204" pitchFamily="34" charset="0"/>
                <a:cs typeface="Calibri" panose="020F0502020204030204" pitchFamily="34" charset="0"/>
              </a:rPr>
              <a:t>TheNorthwestReport</a:t>
            </a:r>
            <a:r>
              <a:rPr lang="en-GB" sz="1100" dirty="0">
                <a:solidFill>
                  <a:schemeClr val="bg1"/>
                </a:solidFill>
                <a:latin typeface="Calibri" panose="020F0502020204030204" pitchFamily="34" charset="0"/>
                <a:cs typeface="Calibri" panose="020F0502020204030204" pitchFamily="34" charset="0"/>
              </a:rPr>
              <a:t>”: https://youtu.be/08K_aEajzNA]</a:t>
            </a:r>
          </a:p>
        </p:txBody>
      </p:sp>
    </p:spTree>
    <p:extLst>
      <p:ext uri="{BB962C8B-B14F-4D97-AF65-F5344CB8AC3E}">
        <p14:creationId xmlns:p14="http://schemas.microsoft.com/office/powerpoint/2010/main" val="1570920245"/>
      </p:ext>
    </p:extLst>
  </p:cSld>
  <p:clrMapOvr>
    <a:masterClrMapping/>
  </p:clrMapOvr>
  <mc:AlternateContent xmlns:mc="http://schemas.openxmlformats.org/markup-compatibility/2006" xmlns:p14="http://schemas.microsoft.com/office/powerpoint/2010/main">
    <mc:Choice Requires="p14">
      <p:transition spd="slow" p14:dur="2000" advTm="3268"/>
    </mc:Choice>
    <mc:Fallback xmlns="">
      <p:transition spd="slow" advTm="326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52A28-BFFE-4A46-99FD-643D6B0F2072}"/>
              </a:ext>
            </a:extLst>
          </p:cNvPr>
          <p:cNvSpPr>
            <a:spLocks noGrp="1"/>
          </p:cNvSpPr>
          <p:nvPr>
            <p:ph type="title"/>
          </p:nvPr>
        </p:nvSpPr>
        <p:spPr/>
        <p:txBody>
          <a:bodyPr/>
          <a:lstStyle/>
          <a:p>
            <a:r>
              <a:rPr lang="de-CH" dirty="0">
                <a:cs typeface="Calibri" panose="020F0502020204030204" pitchFamily="34" charset="0"/>
              </a:rPr>
              <a:t>Motivation</a:t>
            </a:r>
            <a:endParaRPr lang="en-GB" dirty="0">
              <a:cs typeface="Calibri" panose="020F0502020204030204" pitchFamily="34" charset="0"/>
            </a:endParaRPr>
          </a:p>
        </p:txBody>
      </p:sp>
      <p:sp>
        <p:nvSpPr>
          <p:cNvPr id="3" name="Content Placeholder 2">
            <a:extLst>
              <a:ext uri="{FF2B5EF4-FFF2-40B4-BE49-F238E27FC236}">
                <a16:creationId xmlns:a16="http://schemas.microsoft.com/office/drawing/2014/main" id="{0364800C-0BC6-4F1F-8395-B206D5D7949C}"/>
              </a:ext>
            </a:extLst>
          </p:cNvPr>
          <p:cNvSpPr>
            <a:spLocks noGrp="1"/>
          </p:cNvSpPr>
          <p:nvPr>
            <p:ph idx="1"/>
          </p:nvPr>
        </p:nvSpPr>
        <p:spPr/>
        <p:txBody>
          <a:bodyPr/>
          <a:lstStyle/>
          <a:p>
            <a:pPr marL="0" indent="0">
              <a:buNone/>
            </a:pPr>
            <a:r>
              <a:rPr lang="de-CH" dirty="0"/>
              <a:t>A slung-load is:</a:t>
            </a:r>
          </a:p>
          <a:p>
            <a:r>
              <a:rPr lang="de-CH" dirty="0"/>
              <a:t>Lightweight</a:t>
            </a:r>
          </a:p>
          <a:p>
            <a:r>
              <a:rPr lang="de-CH" dirty="0"/>
              <a:t>Simple</a:t>
            </a:r>
            <a:endParaRPr lang="en-GB" dirty="0"/>
          </a:p>
          <a:p>
            <a:r>
              <a:rPr lang="de-CH" dirty="0"/>
              <a:t>A</a:t>
            </a:r>
            <a:r>
              <a:rPr lang="en-GB" dirty="0" err="1"/>
              <a:t>ttitude</a:t>
            </a:r>
            <a:r>
              <a:rPr lang="en-GB" dirty="0"/>
              <a:t> decoupled</a:t>
            </a:r>
          </a:p>
          <a:p>
            <a:r>
              <a:rPr lang="de-CH" dirty="0"/>
              <a:t>E</a:t>
            </a:r>
            <a:r>
              <a:rPr lang="en-GB" dirty="0" err="1"/>
              <a:t>fficient</a:t>
            </a:r>
            <a:endParaRPr lang="en-GB" dirty="0"/>
          </a:p>
          <a:p>
            <a:r>
              <a:rPr lang="de-CH" dirty="0"/>
              <a:t>D</a:t>
            </a:r>
            <a:r>
              <a:rPr lang="en-GB" dirty="0" err="1"/>
              <a:t>istant</a:t>
            </a:r>
            <a:endParaRPr lang="en-GB" dirty="0"/>
          </a:p>
          <a:p>
            <a:endParaRPr lang="de-CH" dirty="0"/>
          </a:p>
        </p:txBody>
      </p:sp>
      <p:pic>
        <p:nvPicPr>
          <p:cNvPr id="5" name="Picture 4">
            <a:extLst>
              <a:ext uri="{FF2B5EF4-FFF2-40B4-BE49-F238E27FC236}">
                <a16:creationId xmlns:a16="http://schemas.microsoft.com/office/drawing/2014/main" id="{75784BA3-A630-441D-A17A-6E060D457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626" y="224644"/>
            <a:ext cx="4450826" cy="3312368"/>
          </a:xfrm>
          <a:prstGeom prst="rect">
            <a:avLst/>
          </a:prstGeom>
        </p:spPr>
      </p:pic>
      <p:cxnSp>
        <p:nvCxnSpPr>
          <p:cNvPr id="6" name="Straight Connector 5">
            <a:extLst>
              <a:ext uri="{FF2B5EF4-FFF2-40B4-BE49-F238E27FC236}">
                <a16:creationId xmlns:a16="http://schemas.microsoft.com/office/drawing/2014/main" id="{262B8E90-66E3-4F76-8D58-11170F56C09A}"/>
              </a:ext>
            </a:extLst>
          </p:cNvPr>
          <p:cNvCxnSpPr>
            <a:cxnSpLocks/>
          </p:cNvCxnSpPr>
          <p:nvPr/>
        </p:nvCxnSpPr>
        <p:spPr bwMode="auto">
          <a:xfrm flipV="1">
            <a:off x="5161359" y="2066709"/>
            <a:ext cx="1210604" cy="187902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7" name="Oval 6">
            <a:extLst>
              <a:ext uri="{FF2B5EF4-FFF2-40B4-BE49-F238E27FC236}">
                <a16:creationId xmlns:a16="http://schemas.microsoft.com/office/drawing/2014/main" id="{E4196AAF-9CA3-41B0-83A3-7EF43C7D57AB}"/>
              </a:ext>
            </a:extLst>
          </p:cNvPr>
          <p:cNvSpPr/>
          <p:nvPr/>
        </p:nvSpPr>
        <p:spPr bwMode="auto">
          <a:xfrm>
            <a:off x="5040052" y="3819416"/>
            <a:ext cx="245684" cy="256469"/>
          </a:xfrm>
          <a:prstGeom prst="ellipse">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GB" sz="2400" dirty="0">
              <a:latin typeface="Times" pitchFamily="18" charset="0"/>
            </a:endParaRPr>
          </a:p>
        </p:txBody>
      </p:sp>
      <p:pic>
        <p:nvPicPr>
          <p:cNvPr id="14" name="Picture 13">
            <a:extLst>
              <a:ext uri="{FF2B5EF4-FFF2-40B4-BE49-F238E27FC236}">
                <a16:creationId xmlns:a16="http://schemas.microsoft.com/office/drawing/2014/main" id="{E4B94605-9B6E-447B-BF72-5F897D9250BE}"/>
              </a:ext>
            </a:extLst>
          </p:cNvPr>
          <p:cNvPicPr>
            <a:picLocks noChangeAspect="1"/>
          </p:cNvPicPr>
          <p:nvPr/>
        </p:nvPicPr>
        <p:blipFill>
          <a:blip r:embed="rId4">
            <a:lum/>
            <a:alphaModFix/>
          </a:blip>
          <a:srcRect l="11057" t="14854" r="10469" b="9680"/>
          <a:stretch>
            <a:fillRect/>
          </a:stretch>
        </p:blipFill>
        <p:spPr>
          <a:xfrm>
            <a:off x="3038402" y="4404600"/>
            <a:ext cx="2951999" cy="1918800"/>
          </a:xfrm>
          <a:prstGeom prst="rect">
            <a:avLst/>
          </a:prstGeom>
          <a:noFill/>
          <a:ln>
            <a:noFill/>
          </a:ln>
        </p:spPr>
      </p:pic>
      <p:pic>
        <p:nvPicPr>
          <p:cNvPr id="15" name="Picture 14">
            <a:extLst>
              <a:ext uri="{FF2B5EF4-FFF2-40B4-BE49-F238E27FC236}">
                <a16:creationId xmlns:a16="http://schemas.microsoft.com/office/drawing/2014/main" id="{3710A1B1-730C-4391-B773-744355B8D9D2}"/>
              </a:ext>
            </a:extLst>
          </p:cNvPr>
          <p:cNvPicPr>
            <a:picLocks noChangeAspect="1"/>
          </p:cNvPicPr>
          <p:nvPr/>
        </p:nvPicPr>
        <p:blipFill>
          <a:blip r:embed="rId5">
            <a:lum/>
            <a:alphaModFix/>
          </a:blip>
          <a:srcRect/>
          <a:stretch>
            <a:fillRect/>
          </a:stretch>
        </p:blipFill>
        <p:spPr>
          <a:xfrm>
            <a:off x="6267240" y="4392000"/>
            <a:ext cx="2588760" cy="1944000"/>
          </a:xfrm>
          <a:prstGeom prst="rect">
            <a:avLst/>
          </a:prstGeom>
          <a:noFill/>
          <a:ln>
            <a:noFill/>
          </a:ln>
        </p:spPr>
      </p:pic>
      <p:pic>
        <p:nvPicPr>
          <p:cNvPr id="16" name="Picture 15">
            <a:extLst>
              <a:ext uri="{FF2B5EF4-FFF2-40B4-BE49-F238E27FC236}">
                <a16:creationId xmlns:a16="http://schemas.microsoft.com/office/drawing/2014/main" id="{6BDC0877-3929-4C85-9591-BE9CB4D8DEC3}"/>
              </a:ext>
            </a:extLst>
          </p:cNvPr>
          <p:cNvPicPr>
            <a:picLocks noChangeAspect="1"/>
          </p:cNvPicPr>
          <p:nvPr/>
        </p:nvPicPr>
        <p:blipFill>
          <a:blip r:embed="rId6">
            <a:lum/>
            <a:alphaModFix/>
          </a:blip>
          <a:srcRect/>
          <a:stretch>
            <a:fillRect/>
          </a:stretch>
        </p:blipFill>
        <p:spPr>
          <a:xfrm>
            <a:off x="285120" y="4424400"/>
            <a:ext cx="2537280" cy="1879560"/>
          </a:xfrm>
          <a:prstGeom prst="rect">
            <a:avLst/>
          </a:prstGeom>
          <a:noFill/>
          <a:ln>
            <a:noFill/>
          </a:ln>
        </p:spPr>
      </p:pic>
    </p:spTree>
    <p:extLst>
      <p:ext uri="{BB962C8B-B14F-4D97-AF65-F5344CB8AC3E}">
        <p14:creationId xmlns:p14="http://schemas.microsoft.com/office/powerpoint/2010/main" val="326079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2589-0287-4C2A-BB97-713FE23DF257}"/>
              </a:ext>
            </a:extLst>
          </p:cNvPr>
          <p:cNvSpPr>
            <a:spLocks noGrp="1"/>
          </p:cNvSpPr>
          <p:nvPr>
            <p:ph type="title"/>
          </p:nvPr>
        </p:nvSpPr>
        <p:spPr/>
        <p:txBody>
          <a:bodyPr/>
          <a:lstStyle/>
          <a:p>
            <a:r>
              <a:rPr lang="en-GB" dirty="0"/>
              <a:t>Challenges</a:t>
            </a:r>
          </a:p>
        </p:txBody>
      </p:sp>
      <p:sp>
        <p:nvSpPr>
          <p:cNvPr id="3" name="Content Placeholder 2">
            <a:extLst>
              <a:ext uri="{FF2B5EF4-FFF2-40B4-BE49-F238E27FC236}">
                <a16:creationId xmlns:a16="http://schemas.microsoft.com/office/drawing/2014/main" id="{5A5EA33E-A34A-4447-B36A-B4CCF0C1B80B}"/>
              </a:ext>
            </a:extLst>
          </p:cNvPr>
          <p:cNvSpPr>
            <a:spLocks noGrp="1"/>
          </p:cNvSpPr>
          <p:nvPr>
            <p:ph idx="1"/>
          </p:nvPr>
        </p:nvSpPr>
        <p:spPr/>
        <p:txBody>
          <a:bodyPr/>
          <a:lstStyle/>
          <a:p>
            <a:r>
              <a:rPr lang="en-GB" sz="2000" dirty="0"/>
              <a:t>System Dynamics:</a:t>
            </a:r>
          </a:p>
          <a:p>
            <a:pPr lvl="1"/>
            <a:r>
              <a:rPr lang="en-GB" sz="2000" dirty="0"/>
              <a:t>Cable can be </a:t>
            </a:r>
            <a:r>
              <a:rPr lang="en-GB" sz="2000" b="1" dirty="0"/>
              <a:t>taut</a:t>
            </a:r>
            <a:r>
              <a:rPr lang="en-GB" sz="2000" dirty="0"/>
              <a:t> or </a:t>
            </a:r>
            <a:r>
              <a:rPr lang="en-GB" sz="2000" b="1" dirty="0"/>
              <a:t>slack</a:t>
            </a:r>
          </a:p>
          <a:p>
            <a:pPr lvl="1"/>
            <a:r>
              <a:rPr lang="en-GB" sz="2000" dirty="0"/>
              <a:t>Hybrid modes? Transitions?</a:t>
            </a:r>
          </a:p>
          <a:p>
            <a:pPr lvl="1"/>
            <a:endParaRPr lang="en-GB" sz="2000" dirty="0"/>
          </a:p>
          <a:p>
            <a:r>
              <a:rPr lang="en-GB" sz="2000" dirty="0"/>
              <a:t>Under-actuated system:</a:t>
            </a:r>
          </a:p>
          <a:p>
            <a:pPr lvl="1"/>
            <a:r>
              <a:rPr lang="en-GB" sz="2000" dirty="0"/>
              <a:t>Trajectory </a:t>
            </a:r>
            <a:r>
              <a:rPr lang="en-GB" sz="2000" b="1" dirty="0"/>
              <a:t>planning</a:t>
            </a:r>
            <a:r>
              <a:rPr lang="en-GB" sz="2000" dirty="0"/>
              <a:t> by optimization</a:t>
            </a:r>
          </a:p>
          <a:p>
            <a:endParaRPr lang="en-GB" sz="2000" dirty="0"/>
          </a:p>
          <a:p>
            <a:r>
              <a:rPr lang="en-GB" sz="2000" b="1" dirty="0"/>
              <a:t>Task</a:t>
            </a:r>
            <a:r>
              <a:rPr lang="en-GB" sz="2000" dirty="0"/>
              <a:t> description by </a:t>
            </a:r>
            <a:r>
              <a:rPr lang="en-GB" sz="2000" b="1" dirty="0"/>
              <a:t>constraints</a:t>
            </a:r>
            <a:r>
              <a:rPr lang="en-GB" sz="2000" dirty="0"/>
              <a:t>:</a:t>
            </a:r>
          </a:p>
          <a:p>
            <a:pPr lvl="1"/>
            <a:r>
              <a:rPr lang="en-GB" sz="2000" dirty="0"/>
              <a:t>Waypoint navigation</a:t>
            </a:r>
          </a:p>
          <a:p>
            <a:pPr lvl="1"/>
            <a:r>
              <a:rPr lang="en-GB" sz="2000" dirty="0"/>
              <a:t>Obstacle avoidance</a:t>
            </a:r>
          </a:p>
          <a:p>
            <a:pPr lvl="1"/>
            <a:r>
              <a:rPr lang="en-GB" sz="2000" dirty="0"/>
              <a:t>Load Throwing</a:t>
            </a:r>
          </a:p>
          <a:p>
            <a:pPr marL="0" indent="0">
              <a:buNone/>
            </a:pPr>
            <a:endParaRPr lang="en-GB" sz="2000" dirty="0"/>
          </a:p>
          <a:p>
            <a:endParaRPr lang="en-GB" sz="2000" dirty="0"/>
          </a:p>
        </p:txBody>
      </p:sp>
      <p:grpSp>
        <p:nvGrpSpPr>
          <p:cNvPr id="4" name="Group 3">
            <a:extLst>
              <a:ext uri="{FF2B5EF4-FFF2-40B4-BE49-F238E27FC236}">
                <a16:creationId xmlns:a16="http://schemas.microsoft.com/office/drawing/2014/main" id="{A7D75118-315A-4011-89E3-7085905C2C22}"/>
              </a:ext>
            </a:extLst>
          </p:cNvPr>
          <p:cNvGrpSpPr/>
          <p:nvPr/>
        </p:nvGrpSpPr>
        <p:grpSpPr>
          <a:xfrm>
            <a:off x="7020272" y="409027"/>
            <a:ext cx="1827595" cy="2132892"/>
            <a:chOff x="5578725" y="2806420"/>
            <a:chExt cx="2880000" cy="3361100"/>
          </a:xfrm>
        </p:grpSpPr>
        <p:pic>
          <p:nvPicPr>
            <p:cNvPr id="5" name="Picture 4">
              <a:extLst>
                <a:ext uri="{FF2B5EF4-FFF2-40B4-BE49-F238E27FC236}">
                  <a16:creationId xmlns:a16="http://schemas.microsoft.com/office/drawing/2014/main" id="{EF813203-BEEF-4A71-A8D3-0A6034F39CC4}"/>
                </a:ext>
              </a:extLst>
            </p:cNvPr>
            <p:cNvPicPr>
              <a:picLocks noChangeAspect="1"/>
            </p:cNvPicPr>
            <p:nvPr/>
          </p:nvPicPr>
          <p:blipFill>
            <a:blip r:embed="rId3">
              <a:lum/>
              <a:alphaModFix/>
            </a:blip>
            <a:srcRect/>
            <a:stretch>
              <a:fillRect/>
            </a:stretch>
          </p:blipFill>
          <p:spPr>
            <a:xfrm>
              <a:off x="5578725" y="2806420"/>
              <a:ext cx="2880000" cy="2143439"/>
            </a:xfrm>
            <a:prstGeom prst="rect">
              <a:avLst/>
            </a:prstGeom>
            <a:noFill/>
            <a:ln>
              <a:noFill/>
            </a:ln>
          </p:spPr>
        </p:pic>
        <p:sp>
          <p:nvSpPr>
            <p:cNvPr id="6" name="Freeform 5">
              <a:extLst>
                <a:ext uri="{FF2B5EF4-FFF2-40B4-BE49-F238E27FC236}">
                  <a16:creationId xmlns:a16="http://schemas.microsoft.com/office/drawing/2014/main" id="{5C8780E6-E26A-4365-9F20-4FAC5344869E}"/>
                </a:ext>
              </a:extLst>
            </p:cNvPr>
            <p:cNvSpPr/>
            <p:nvPr/>
          </p:nvSpPr>
          <p:spPr>
            <a:xfrm rot="5400000">
              <a:off x="5497740" y="4582619"/>
              <a:ext cx="2015640" cy="914400"/>
            </a:xfrm>
            <a:custGeom>
              <a:avLst/>
              <a:gdLst/>
              <a:ahLst/>
              <a:cxnLst>
                <a:cxn ang="3cd4">
                  <a:pos x="hc" y="t"/>
                </a:cxn>
                <a:cxn ang="cd2">
                  <a:pos x="l" y="vc"/>
                </a:cxn>
                <a:cxn ang="cd4">
                  <a:pos x="hc" y="b"/>
                </a:cxn>
                <a:cxn ang="0">
                  <a:pos x="r" y="vc"/>
                </a:cxn>
              </a:cxnLst>
              <a:rect l="l" t="t" r="r" b="b"/>
              <a:pathLst>
                <a:path w="5600" h="2541">
                  <a:moveTo>
                    <a:pt x="0" y="0"/>
                  </a:moveTo>
                  <a:cubicBezTo>
                    <a:pt x="1800" y="0"/>
                    <a:pt x="5600" y="4200"/>
                    <a:pt x="5600" y="1800"/>
                  </a:cubicBezTo>
                </a:path>
              </a:pathLst>
            </a:custGeom>
            <a:noFill/>
            <a:ln w="19080">
              <a:solidFill>
                <a:srgbClr val="000000"/>
              </a:solidFill>
              <a:prstDash val="solid"/>
            </a:ln>
          </p:spPr>
          <p:txBody>
            <a:bodyPr vert="horz" wrap="none" lIns="99360" tIns="54360" rIns="99360" bIns="54360" anchor="ctr" anchorCtr="0" compatLnSpc="0"/>
            <a:lstStyle/>
            <a:p>
              <a:pPr hangingPunct="0"/>
              <a:endParaRPr lang="en-GB" dirty="0">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C40A55BA-AAC7-41BF-BEDA-4CFAC6ADD110}"/>
                </a:ext>
              </a:extLst>
            </p:cNvPr>
            <p:cNvSpPr/>
            <p:nvPr/>
          </p:nvSpPr>
          <p:spPr>
            <a:xfrm>
              <a:off x="6238440" y="5951520"/>
              <a:ext cx="216000" cy="216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3465A4"/>
              </a:solidFill>
              <a:prstDash val="solid"/>
            </a:ln>
          </p:spPr>
          <p:txBody>
            <a:bodyPr vert="horz" wrap="none" lIns="90000" tIns="45000" rIns="90000" bIns="45000" anchor="ctr" anchorCtr="0" compatLnSpc="0">
              <a:noAutofit/>
            </a:bodyPr>
            <a:lstStyle/>
            <a:p>
              <a:pPr hangingPunct="0"/>
              <a:endParaRPr lang="en-GB">
                <a:latin typeface="Liberation Sans" pitchFamily="18"/>
                <a:ea typeface="Noto Sans CJK SC Regular" pitchFamily="2"/>
                <a:cs typeface="FreeSans" pitchFamily="2"/>
              </a:endParaRPr>
            </a:p>
          </p:txBody>
        </p:sp>
      </p:grpSp>
      <p:grpSp>
        <p:nvGrpSpPr>
          <p:cNvPr id="8" name="Group 7">
            <a:extLst>
              <a:ext uri="{FF2B5EF4-FFF2-40B4-BE49-F238E27FC236}">
                <a16:creationId xmlns:a16="http://schemas.microsoft.com/office/drawing/2014/main" id="{6D2929E2-4395-4EF7-9B10-45505DF65D5D}"/>
              </a:ext>
            </a:extLst>
          </p:cNvPr>
          <p:cNvGrpSpPr/>
          <p:nvPr/>
        </p:nvGrpSpPr>
        <p:grpSpPr>
          <a:xfrm>
            <a:off x="4868765" y="413601"/>
            <a:ext cx="1827594" cy="2050429"/>
            <a:chOff x="1571319" y="2815048"/>
            <a:chExt cx="2880000" cy="3231152"/>
          </a:xfrm>
        </p:grpSpPr>
        <p:sp>
          <p:nvSpPr>
            <p:cNvPr id="9" name="Freeform 8">
              <a:extLst>
                <a:ext uri="{FF2B5EF4-FFF2-40B4-BE49-F238E27FC236}">
                  <a16:creationId xmlns:a16="http://schemas.microsoft.com/office/drawing/2014/main" id="{A997A05C-4C4F-4772-AAF3-D421C5E3DE54}"/>
                </a:ext>
              </a:extLst>
            </p:cNvPr>
            <p:cNvSpPr/>
            <p:nvPr/>
          </p:nvSpPr>
          <p:spPr>
            <a:xfrm>
              <a:off x="2181600" y="5830200"/>
              <a:ext cx="216000" cy="216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3465A4"/>
              </a:solidFill>
              <a:prstDash val="solid"/>
            </a:ln>
          </p:spPr>
          <p:txBody>
            <a:bodyPr vert="horz" wrap="none" lIns="90000" tIns="45000" rIns="90000" bIns="45000" anchor="ctr" anchorCtr="0" compatLnSpc="0">
              <a:noAutofit/>
            </a:bodyPr>
            <a:lstStyle/>
            <a:p>
              <a:pPr hangingPunct="0"/>
              <a:endParaRPr lang="en-GB">
                <a:latin typeface="Liberation Sans" pitchFamily="18"/>
                <a:ea typeface="Noto Sans CJK SC Regular" pitchFamily="2"/>
                <a:cs typeface="FreeSans" pitchFamily="2"/>
              </a:endParaRPr>
            </a:p>
          </p:txBody>
        </p:sp>
        <p:pic>
          <p:nvPicPr>
            <p:cNvPr id="10" name="Picture 9">
              <a:extLst>
                <a:ext uri="{FF2B5EF4-FFF2-40B4-BE49-F238E27FC236}">
                  <a16:creationId xmlns:a16="http://schemas.microsoft.com/office/drawing/2014/main" id="{14744A4C-BD3F-49A9-9602-2CB2730CD6E7}"/>
                </a:ext>
              </a:extLst>
            </p:cNvPr>
            <p:cNvPicPr>
              <a:picLocks noChangeAspect="1"/>
            </p:cNvPicPr>
            <p:nvPr/>
          </p:nvPicPr>
          <p:blipFill>
            <a:blip r:embed="rId3">
              <a:lum/>
              <a:alphaModFix/>
            </a:blip>
            <a:srcRect/>
            <a:stretch>
              <a:fillRect/>
            </a:stretch>
          </p:blipFill>
          <p:spPr>
            <a:xfrm>
              <a:off x="1571319" y="2815048"/>
              <a:ext cx="2880000" cy="2143440"/>
            </a:xfrm>
            <a:prstGeom prst="rect">
              <a:avLst/>
            </a:prstGeom>
            <a:noFill/>
            <a:ln>
              <a:noFill/>
            </a:ln>
          </p:spPr>
        </p:pic>
        <p:sp>
          <p:nvSpPr>
            <p:cNvPr id="11" name="Straight Connector 10">
              <a:extLst>
                <a:ext uri="{FF2B5EF4-FFF2-40B4-BE49-F238E27FC236}">
                  <a16:creationId xmlns:a16="http://schemas.microsoft.com/office/drawing/2014/main" id="{68709C1F-628C-4DFD-904A-90049D0C1F6A}"/>
                </a:ext>
              </a:extLst>
            </p:cNvPr>
            <p:cNvSpPr/>
            <p:nvPr/>
          </p:nvSpPr>
          <p:spPr>
            <a:xfrm flipH="1">
              <a:off x="2303279" y="4036319"/>
              <a:ext cx="648540" cy="1872001"/>
            </a:xfrm>
            <a:prstGeom prst="line">
              <a:avLst/>
            </a:prstGeom>
            <a:noFill/>
            <a:ln w="19080">
              <a:solidFill>
                <a:srgbClr val="000000"/>
              </a:solidFill>
              <a:prstDash val="solid"/>
            </a:ln>
          </p:spPr>
          <p:txBody>
            <a:bodyPr vert="horz" wrap="none" lIns="99360" tIns="54360" rIns="99360" bIns="54360" anchor="ctr" anchorCtr="0" compatLnSpc="0"/>
            <a:lstStyle/>
            <a:p>
              <a:pPr hangingPunct="0"/>
              <a:endParaRPr lang="en-GB">
                <a:latin typeface="Liberation Sans" pitchFamily="18"/>
                <a:ea typeface="Noto Sans CJK SC Regular" pitchFamily="2"/>
                <a:cs typeface="FreeSans" pitchFamily="2"/>
              </a:endParaRPr>
            </a:p>
          </p:txBody>
        </p:sp>
      </p:grpSp>
      <p:pic>
        <p:nvPicPr>
          <p:cNvPr id="13" name="Graphic 12">
            <a:extLst>
              <a:ext uri="{FF2B5EF4-FFF2-40B4-BE49-F238E27FC236}">
                <a16:creationId xmlns:a16="http://schemas.microsoft.com/office/drawing/2014/main" id="{1AC1DFB4-872F-471C-9B2A-05BD3C1298B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68557" r="51330"/>
          <a:stretch/>
        </p:blipFill>
        <p:spPr>
          <a:xfrm>
            <a:off x="4957378" y="2738275"/>
            <a:ext cx="3890489" cy="1675620"/>
          </a:xfrm>
          <a:prstGeom prst="rect">
            <a:avLst/>
          </a:prstGeom>
        </p:spPr>
      </p:pic>
      <p:grpSp>
        <p:nvGrpSpPr>
          <p:cNvPr id="17" name="Group 16">
            <a:extLst>
              <a:ext uri="{FF2B5EF4-FFF2-40B4-BE49-F238E27FC236}">
                <a16:creationId xmlns:a16="http://schemas.microsoft.com/office/drawing/2014/main" id="{6855F9D5-0D4E-4F46-B498-3AE16DA5DC6E}"/>
              </a:ext>
            </a:extLst>
          </p:cNvPr>
          <p:cNvGrpSpPr/>
          <p:nvPr/>
        </p:nvGrpSpPr>
        <p:grpSpPr>
          <a:xfrm>
            <a:off x="4483065" y="4293096"/>
            <a:ext cx="4426588" cy="2029808"/>
            <a:chOff x="4336176" y="4525921"/>
            <a:chExt cx="4426588" cy="2029808"/>
          </a:xfrm>
        </p:grpSpPr>
        <p:sp>
          <p:nvSpPr>
            <p:cNvPr id="20" name="Freeform: Shape 19">
              <a:extLst>
                <a:ext uri="{FF2B5EF4-FFF2-40B4-BE49-F238E27FC236}">
                  <a16:creationId xmlns:a16="http://schemas.microsoft.com/office/drawing/2014/main" id="{4856FCC7-3986-4A7D-B1E4-904A577C29F5}"/>
                </a:ext>
              </a:extLst>
            </p:cNvPr>
            <p:cNvSpPr/>
            <p:nvPr/>
          </p:nvSpPr>
          <p:spPr bwMode="auto">
            <a:xfrm>
              <a:off x="5587203" y="5473189"/>
              <a:ext cx="2491724" cy="1003981"/>
            </a:xfrm>
            <a:custGeom>
              <a:avLst/>
              <a:gdLst>
                <a:gd name="connsiteX0" fmla="*/ 0 w 2787650"/>
                <a:gd name="connsiteY0" fmla="*/ 731849 h 1309699"/>
                <a:gd name="connsiteX1" fmla="*/ 1568450 w 2787650"/>
                <a:gd name="connsiteY1" fmla="*/ 14299 h 1309699"/>
                <a:gd name="connsiteX2" fmla="*/ 2787650 w 2787650"/>
                <a:gd name="connsiteY2" fmla="*/ 1309699 h 1309699"/>
              </a:gdLst>
              <a:ahLst/>
              <a:cxnLst>
                <a:cxn ang="0">
                  <a:pos x="connsiteX0" y="connsiteY0"/>
                </a:cxn>
                <a:cxn ang="0">
                  <a:pos x="connsiteX1" y="connsiteY1"/>
                </a:cxn>
                <a:cxn ang="0">
                  <a:pos x="connsiteX2" y="connsiteY2"/>
                </a:cxn>
              </a:cxnLst>
              <a:rect l="l" t="t" r="r" b="b"/>
              <a:pathLst>
                <a:path w="2787650" h="1309699">
                  <a:moveTo>
                    <a:pt x="0" y="731849"/>
                  </a:moveTo>
                  <a:cubicBezTo>
                    <a:pt x="551921" y="324920"/>
                    <a:pt x="1103842" y="-82009"/>
                    <a:pt x="1568450" y="14299"/>
                  </a:cubicBezTo>
                  <a:cubicBezTo>
                    <a:pt x="2033058" y="110607"/>
                    <a:pt x="2410354" y="710153"/>
                    <a:pt x="2787650" y="1309699"/>
                  </a:cubicBezTo>
                </a:path>
              </a:pathLst>
            </a:custGeom>
            <a:noFill/>
            <a:ln w="19050" cap="flat" cmpd="sng" algn="ctr">
              <a:solidFill>
                <a:srgbClr val="80BF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8" charset="0"/>
              </a:endParaRPr>
            </a:p>
          </p:txBody>
        </p:sp>
        <p:pic>
          <p:nvPicPr>
            <p:cNvPr id="21" name="Graphic 20" descr="Flag">
              <a:extLst>
                <a:ext uri="{FF2B5EF4-FFF2-40B4-BE49-F238E27FC236}">
                  <a16:creationId xmlns:a16="http://schemas.microsoft.com/office/drawing/2014/main" id="{4D995B94-0185-44EA-8321-88D3805DFB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8364" y="5641329"/>
              <a:ext cx="914400" cy="914400"/>
            </a:xfrm>
            <a:prstGeom prst="rect">
              <a:avLst/>
            </a:prstGeom>
          </p:spPr>
        </p:pic>
        <p:pic>
          <p:nvPicPr>
            <p:cNvPr id="22" name="Picture 21">
              <a:extLst>
                <a:ext uri="{FF2B5EF4-FFF2-40B4-BE49-F238E27FC236}">
                  <a16:creationId xmlns:a16="http://schemas.microsoft.com/office/drawing/2014/main" id="{AD2B4F75-57BE-426C-BEE7-65D963EC900A}"/>
                </a:ext>
              </a:extLst>
            </p:cNvPr>
            <p:cNvPicPr>
              <a:picLocks noChangeAspect="1"/>
            </p:cNvPicPr>
            <p:nvPr/>
          </p:nvPicPr>
          <p:blipFill>
            <a:blip r:embed="rId3">
              <a:lum/>
              <a:alphaModFix/>
            </a:blip>
            <a:srcRect/>
            <a:stretch>
              <a:fillRect/>
            </a:stretch>
          </p:blipFill>
          <p:spPr>
            <a:xfrm rot="18756709">
              <a:off x="4160455" y="4701642"/>
              <a:ext cx="1374163" cy="1022721"/>
            </a:xfrm>
            <a:prstGeom prst="rect">
              <a:avLst/>
            </a:prstGeom>
            <a:noFill/>
            <a:ln>
              <a:noFill/>
            </a:ln>
          </p:spPr>
        </p:pic>
        <p:cxnSp>
          <p:nvCxnSpPr>
            <p:cNvPr id="23" name="Straight Connector 22">
              <a:extLst>
                <a:ext uri="{FF2B5EF4-FFF2-40B4-BE49-F238E27FC236}">
                  <a16:creationId xmlns:a16="http://schemas.microsoft.com/office/drawing/2014/main" id="{84C1017B-53E1-4FF3-9E5A-B8B329D208A5}"/>
                </a:ext>
              </a:extLst>
            </p:cNvPr>
            <p:cNvCxnSpPr>
              <a:cxnSpLocks/>
            </p:cNvCxnSpPr>
            <p:nvPr/>
          </p:nvCxnSpPr>
          <p:spPr bwMode="auto">
            <a:xfrm>
              <a:off x="4888018" y="5276685"/>
              <a:ext cx="691439" cy="774823"/>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4" name="Freeform 8">
              <a:extLst>
                <a:ext uri="{FF2B5EF4-FFF2-40B4-BE49-F238E27FC236}">
                  <a16:creationId xmlns:a16="http://schemas.microsoft.com/office/drawing/2014/main" id="{B78DA44E-404B-4599-935E-3E6A8191FA84}"/>
                </a:ext>
              </a:extLst>
            </p:cNvPr>
            <p:cNvSpPr/>
            <p:nvPr/>
          </p:nvSpPr>
          <p:spPr>
            <a:xfrm>
              <a:off x="5486472" y="5967106"/>
              <a:ext cx="165361" cy="16536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3465A4"/>
              </a:solidFill>
              <a:prstDash val="solid"/>
            </a:ln>
          </p:spPr>
          <p:txBody>
            <a:bodyPr vert="horz" wrap="none" lIns="90000" tIns="45000" rIns="90000" bIns="45000" anchor="ctr" anchorCtr="0" compatLnSpc="0">
              <a:noAutofit/>
            </a:bodyPr>
            <a:lstStyle/>
            <a:p>
              <a:pPr hangingPunct="0"/>
              <a:endParaRPr lang="en-GB">
                <a:latin typeface="Liberation Sans" pitchFamily="18"/>
                <a:ea typeface="Noto Sans CJK SC Regular" pitchFamily="2"/>
                <a:cs typeface="FreeSans" pitchFamily="2"/>
              </a:endParaRPr>
            </a:p>
          </p:txBody>
        </p:sp>
      </p:grpSp>
    </p:spTree>
    <p:extLst>
      <p:ext uri="{BB962C8B-B14F-4D97-AF65-F5344CB8AC3E}">
        <p14:creationId xmlns:p14="http://schemas.microsoft.com/office/powerpoint/2010/main" val="149514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29B3-707D-43E7-B97D-2CEA2D57822C}"/>
              </a:ext>
            </a:extLst>
          </p:cNvPr>
          <p:cNvSpPr>
            <a:spLocks noGrp="1"/>
          </p:cNvSpPr>
          <p:nvPr>
            <p:ph type="title"/>
          </p:nvPr>
        </p:nvSpPr>
        <p:spPr/>
        <p:txBody>
          <a:bodyPr/>
          <a:lstStyle/>
          <a:p>
            <a:r>
              <a:rPr lang="en-GB" dirty="0"/>
              <a:t>Planning as an optimization problem</a:t>
            </a:r>
          </a:p>
        </p:txBody>
      </p:sp>
      <mc:AlternateContent xmlns:mc="http://schemas.openxmlformats.org/markup-compatibility/2006" xmlns:a14="http://schemas.microsoft.com/office/drawing/2010/main">
        <mc:Choice Requires="a14">
          <p:sp>
            <p:nvSpPr>
              <p:cNvPr id="109" name="Content Placeholder 2">
                <a:extLst>
                  <a:ext uri="{FF2B5EF4-FFF2-40B4-BE49-F238E27FC236}">
                    <a16:creationId xmlns:a16="http://schemas.microsoft.com/office/drawing/2014/main" id="{81A356AC-85FA-49E1-A0BE-56C8639B8491}"/>
                  </a:ext>
                </a:extLst>
              </p:cNvPr>
              <p:cNvSpPr>
                <a:spLocks noGrp="1"/>
              </p:cNvSpPr>
              <p:nvPr>
                <p:ph idx="1"/>
              </p:nvPr>
            </p:nvSpPr>
            <p:spPr>
              <a:xfrm>
                <a:off x="155577" y="1160750"/>
                <a:ext cx="8836025" cy="5380855"/>
              </a:xfrm>
            </p:spPr>
            <p:txBody>
              <a:bodyPr>
                <a:normAutofit fontScale="92500" lnSpcReduction="10000"/>
              </a:bodyPr>
              <a:lstStyle/>
              <a:p>
                <a:pPr>
                  <a:tabLst>
                    <a:tab pos="4320000" algn="l"/>
                  </a:tabLst>
                </a:pPr>
                <a:r>
                  <a:rPr lang="en-GB" dirty="0"/>
                  <a:t>Trajectory: Sequence of states and inputs in time</a:t>
                </a:r>
              </a:p>
              <a:p>
                <a:pPr>
                  <a:tabLst>
                    <a:tab pos="4320000" algn="l"/>
                  </a:tabLst>
                </a:pPr>
                <a:endParaRPr lang="en-GB" dirty="0"/>
              </a:p>
              <a:p>
                <a:pPr>
                  <a:tabLst>
                    <a:tab pos="4320000" algn="l"/>
                  </a:tabLst>
                </a:pPr>
                <a:endParaRPr lang="en-GB" dirty="0"/>
              </a:p>
              <a:p>
                <a:pPr>
                  <a:tabLst>
                    <a:tab pos="4320000" algn="l"/>
                  </a:tabLst>
                </a:pPr>
                <a:endParaRPr lang="en-GB" dirty="0"/>
              </a:p>
              <a:p>
                <a:pPr>
                  <a:tabLst>
                    <a:tab pos="4320000" algn="l"/>
                  </a:tabLst>
                </a:pPr>
                <a:endParaRPr lang="en-GB" dirty="0"/>
              </a:p>
              <a:p>
                <a:pPr>
                  <a:tabLst>
                    <a:tab pos="4320000" algn="l"/>
                  </a:tabLst>
                </a:pPr>
                <a:endParaRPr lang="en-GB" dirty="0"/>
              </a:p>
              <a:p>
                <a:pPr>
                  <a:tabLst>
                    <a:tab pos="4320000" algn="l"/>
                  </a:tabLst>
                </a:pPr>
                <a:endParaRPr lang="en-GB" dirty="0"/>
              </a:p>
              <a:p>
                <a:pPr marL="324000">
                  <a:tabLst>
                    <a:tab pos="4320000" algn="l"/>
                  </a:tabLst>
                </a:pPr>
                <a:r>
                  <a:rPr lang="en-GB" dirty="0"/>
                  <a:t>Optimization:</a:t>
                </a:r>
              </a:p>
              <a:p>
                <a:pPr marL="724050" lvl="1">
                  <a:tabLst>
                    <a:tab pos="4320000" algn="l"/>
                  </a:tabLst>
                </a:pPr>
                <a:r>
                  <a:rPr lang="en-GB" dirty="0"/>
                  <a:t>minimize quadratic cost 	</a:t>
                </a:r>
                <a14:m>
                  <m:oMath xmlns:m="http://schemas.openxmlformats.org/officeDocument/2006/math">
                    <m:r>
                      <a:rPr lang="en-GB" sz="2000" i="1" spc="-200">
                        <a:latin typeface="Cambria Math" panose="02040503050406030204" pitchFamily="18" charset="0"/>
                      </a:rPr>
                      <m:t>𝐿</m:t>
                    </m:r>
                    <m:d>
                      <m:dPr>
                        <m:ctrlPr>
                          <a:rPr lang="en-GB" sz="2000" i="1" spc="-200">
                            <a:latin typeface="Cambria Math" panose="02040503050406030204" pitchFamily="18" charset="0"/>
                          </a:rPr>
                        </m:ctrlPr>
                      </m:dPr>
                      <m:e>
                        <m:r>
                          <a:rPr lang="en-GB" sz="2000" b="1" i="1" spc="-200">
                            <a:latin typeface="Cambria Math" panose="02040503050406030204" pitchFamily="18" charset="0"/>
                          </a:rPr>
                          <m:t>𝒒</m:t>
                        </m:r>
                        <m:r>
                          <a:rPr lang="en-GB" sz="2000" i="1" spc="-200">
                            <a:latin typeface="Cambria Math" panose="02040503050406030204" pitchFamily="18" charset="0"/>
                          </a:rPr>
                          <m:t>,</m:t>
                        </m:r>
                        <m:acc>
                          <m:accPr>
                            <m:chr m:val="̇"/>
                            <m:ctrlPr>
                              <a:rPr lang="en-GB" sz="2000" i="1" spc="-200">
                                <a:latin typeface="Cambria Math" panose="02040503050406030204" pitchFamily="18" charset="0"/>
                              </a:rPr>
                            </m:ctrlPr>
                          </m:accPr>
                          <m:e>
                            <m:r>
                              <a:rPr lang="en-GB" sz="2000" b="1" i="1" spc="-200">
                                <a:latin typeface="Cambria Math" panose="02040503050406030204" pitchFamily="18" charset="0"/>
                              </a:rPr>
                              <m:t>𝒒</m:t>
                            </m:r>
                          </m:e>
                        </m:acc>
                        <m:r>
                          <a:rPr lang="en-GB" sz="2000" i="1" spc="-200">
                            <a:latin typeface="Cambria Math" panose="02040503050406030204" pitchFamily="18" charset="0"/>
                          </a:rPr>
                          <m:t>,</m:t>
                        </m:r>
                        <m:r>
                          <a:rPr lang="en-GB" sz="2000" b="1" i="1" spc="-200">
                            <a:latin typeface="Cambria Math" panose="02040503050406030204" pitchFamily="18" charset="0"/>
                          </a:rPr>
                          <m:t>𝒖</m:t>
                        </m:r>
                        <m:r>
                          <a:rPr lang="en-GB" sz="2000" i="1" spc="-200">
                            <a:latin typeface="Cambria Math" panose="02040503050406030204" pitchFamily="18" charset="0"/>
                          </a:rPr>
                          <m:t>,</m:t>
                        </m:r>
                        <m:r>
                          <a:rPr lang="en-GB" sz="2000" i="1" spc="-200">
                            <a:latin typeface="Cambria Math" panose="02040503050406030204" pitchFamily="18" charset="0"/>
                          </a:rPr>
                          <m:t>𝑡</m:t>
                        </m:r>
                      </m:e>
                    </m:d>
                  </m:oMath>
                </a14:m>
                <a:endParaRPr lang="en-GB" sz="2000" spc="-200" dirty="0"/>
              </a:p>
              <a:p>
                <a:pPr marL="724050" lvl="1">
                  <a:tabLst>
                    <a:tab pos="4320000" algn="l"/>
                  </a:tabLst>
                </a:pPr>
                <a:r>
                  <a:rPr lang="en-GB" dirty="0">
                    <a:ea typeface="+mn-ea"/>
                  </a:rPr>
                  <a:t>subject to system dynamics</a:t>
                </a:r>
                <a:r>
                  <a:rPr lang="en-GB" sz="2000" dirty="0"/>
                  <a:t>	</a:t>
                </a:r>
                <a14:m>
                  <m:oMath xmlns:m="http://schemas.openxmlformats.org/officeDocument/2006/math">
                    <m:r>
                      <a:rPr lang="en-GB" sz="2000" b="1" i="1" spc="-200">
                        <a:latin typeface="Cambria Math" panose="02040503050406030204" pitchFamily="18" charset="0"/>
                      </a:rPr>
                      <m:t>𝑯</m:t>
                    </m:r>
                    <m:d>
                      <m:dPr>
                        <m:ctrlPr>
                          <a:rPr lang="en-GB" sz="2000" i="1" spc="-200">
                            <a:latin typeface="Cambria Math" panose="02040503050406030204" pitchFamily="18" charset="0"/>
                          </a:rPr>
                        </m:ctrlPr>
                      </m:dPr>
                      <m:e>
                        <m:r>
                          <a:rPr lang="en-GB" sz="2000" b="1" i="1" spc="-200">
                            <a:latin typeface="Cambria Math" panose="02040503050406030204" pitchFamily="18" charset="0"/>
                          </a:rPr>
                          <m:t>𝒒</m:t>
                        </m:r>
                      </m:e>
                    </m:d>
                    <m:acc>
                      <m:accPr>
                        <m:chr m:val="̈"/>
                        <m:ctrlPr>
                          <a:rPr lang="en-GB" sz="2000" b="1" i="1" spc="-200">
                            <a:latin typeface="Cambria Math" panose="02040503050406030204" pitchFamily="18" charset="0"/>
                          </a:rPr>
                        </m:ctrlPr>
                      </m:accPr>
                      <m:e>
                        <m:r>
                          <a:rPr lang="en-GB" sz="2000" b="1" i="1" spc="-200">
                            <a:latin typeface="Cambria Math" panose="02040503050406030204" pitchFamily="18" charset="0"/>
                          </a:rPr>
                          <m:t>𝒒</m:t>
                        </m:r>
                      </m:e>
                    </m:acc>
                    <m:r>
                      <a:rPr lang="en-GB" sz="2000" i="1" spc="-200">
                        <a:latin typeface="Cambria Math" panose="02040503050406030204" pitchFamily="18" charset="0"/>
                      </a:rPr>
                      <m:t>+</m:t>
                    </m:r>
                    <m:r>
                      <a:rPr lang="en-GB" sz="2000" b="1" i="1" spc="-200">
                        <a:latin typeface="Cambria Math" panose="02040503050406030204" pitchFamily="18" charset="0"/>
                      </a:rPr>
                      <m:t>𝑪</m:t>
                    </m:r>
                    <m:d>
                      <m:dPr>
                        <m:ctrlPr>
                          <a:rPr lang="en-GB" sz="2000" i="1" spc="-200">
                            <a:latin typeface="Cambria Math" panose="02040503050406030204" pitchFamily="18" charset="0"/>
                          </a:rPr>
                        </m:ctrlPr>
                      </m:dPr>
                      <m:e>
                        <m:r>
                          <a:rPr lang="en-GB" sz="2000" b="1" i="1" spc="-200">
                            <a:latin typeface="Cambria Math" panose="02040503050406030204" pitchFamily="18" charset="0"/>
                          </a:rPr>
                          <m:t>𝒒</m:t>
                        </m:r>
                        <m:r>
                          <a:rPr lang="en-GB" sz="2000" i="1" spc="-200">
                            <a:latin typeface="Cambria Math" panose="02040503050406030204" pitchFamily="18" charset="0"/>
                          </a:rPr>
                          <m:t>,</m:t>
                        </m:r>
                        <m:acc>
                          <m:accPr>
                            <m:chr m:val="̇"/>
                            <m:ctrlPr>
                              <a:rPr lang="en-GB" sz="2000" i="1" spc="-200">
                                <a:latin typeface="Cambria Math" panose="02040503050406030204" pitchFamily="18" charset="0"/>
                              </a:rPr>
                            </m:ctrlPr>
                          </m:accPr>
                          <m:e>
                            <m:r>
                              <a:rPr lang="en-GB" sz="2000" b="1" i="1" spc="-200">
                                <a:latin typeface="Cambria Math" panose="02040503050406030204" pitchFamily="18" charset="0"/>
                              </a:rPr>
                              <m:t>𝒒</m:t>
                            </m:r>
                          </m:e>
                        </m:acc>
                      </m:e>
                    </m:d>
                    <m:r>
                      <a:rPr lang="en-GB" sz="2000" i="1" spc="-200">
                        <a:latin typeface="Cambria Math" panose="02040503050406030204" pitchFamily="18" charset="0"/>
                      </a:rPr>
                      <m:t>+</m:t>
                    </m:r>
                    <m:r>
                      <a:rPr lang="en-GB" sz="2000" b="1" i="1" spc="-200">
                        <a:latin typeface="Cambria Math" panose="02040503050406030204" pitchFamily="18" charset="0"/>
                      </a:rPr>
                      <m:t>𝑮</m:t>
                    </m:r>
                    <m:d>
                      <m:dPr>
                        <m:ctrlPr>
                          <a:rPr lang="en-GB" sz="2000" i="1" spc="-200">
                            <a:latin typeface="Cambria Math" panose="02040503050406030204" pitchFamily="18" charset="0"/>
                          </a:rPr>
                        </m:ctrlPr>
                      </m:dPr>
                      <m:e>
                        <m:r>
                          <a:rPr lang="en-GB" sz="2000" b="1" i="1" spc="-200">
                            <a:latin typeface="Cambria Math" panose="02040503050406030204" pitchFamily="18" charset="0"/>
                          </a:rPr>
                          <m:t>𝒒</m:t>
                        </m:r>
                      </m:e>
                    </m:d>
                    <m:r>
                      <a:rPr lang="en-GB" sz="2000" i="1" spc="-200">
                        <a:latin typeface="Cambria Math" panose="02040503050406030204" pitchFamily="18" charset="0"/>
                      </a:rPr>
                      <m:t>=</m:t>
                    </m:r>
                    <m:r>
                      <a:rPr lang="en-GB" sz="2000" b="1" i="1" spc="-200">
                        <a:latin typeface="Cambria Math" panose="02040503050406030204" pitchFamily="18" charset="0"/>
                      </a:rPr>
                      <m:t>𝑩</m:t>
                    </m:r>
                    <m:d>
                      <m:dPr>
                        <m:ctrlPr>
                          <a:rPr lang="en-GB" sz="2000" i="1" spc="-200">
                            <a:latin typeface="Cambria Math" panose="02040503050406030204" pitchFamily="18" charset="0"/>
                          </a:rPr>
                        </m:ctrlPr>
                      </m:dPr>
                      <m:e>
                        <m:r>
                          <a:rPr lang="en-GB" sz="2000" b="1" i="1" spc="-200">
                            <a:latin typeface="Cambria Math" panose="02040503050406030204" pitchFamily="18" charset="0"/>
                          </a:rPr>
                          <m:t>𝒒</m:t>
                        </m:r>
                      </m:e>
                    </m:d>
                    <m:r>
                      <a:rPr lang="en-GB" sz="2000" b="1" i="1" spc="-200">
                        <a:latin typeface="Cambria Math" panose="02040503050406030204" pitchFamily="18" charset="0"/>
                      </a:rPr>
                      <m:t>𝒖</m:t>
                    </m:r>
                    <m:r>
                      <a:rPr lang="en-GB" sz="2000" b="1" i="1" spc="-200">
                        <a:latin typeface="Cambria Math" panose="02040503050406030204" pitchFamily="18" charset="0"/>
                      </a:rPr>
                      <m:t>+</m:t>
                    </m:r>
                    <m:r>
                      <a:rPr lang="en-GB" sz="2000" b="1" i="1" spc="-200">
                        <a:latin typeface="Cambria Math" panose="02040503050406030204" pitchFamily="18" charset="0"/>
                      </a:rPr>
                      <m:t>𝑱</m:t>
                    </m:r>
                    <m:sSup>
                      <m:sSupPr>
                        <m:ctrlPr>
                          <a:rPr lang="en-GB" sz="2000" i="1" spc="-200">
                            <a:latin typeface="Cambria Math" panose="02040503050406030204" pitchFamily="18" charset="0"/>
                          </a:rPr>
                        </m:ctrlPr>
                      </m:sSupPr>
                      <m:e>
                        <m:d>
                          <m:dPr>
                            <m:ctrlPr>
                              <a:rPr lang="en-GB" sz="2000" i="1" spc="-200">
                                <a:latin typeface="Cambria Math" panose="02040503050406030204" pitchFamily="18" charset="0"/>
                              </a:rPr>
                            </m:ctrlPr>
                          </m:dPr>
                          <m:e>
                            <m:r>
                              <a:rPr lang="en-GB" sz="2000" b="1" i="1" spc="-200">
                                <a:latin typeface="Cambria Math" panose="02040503050406030204" pitchFamily="18" charset="0"/>
                              </a:rPr>
                              <m:t>𝒒</m:t>
                            </m:r>
                          </m:e>
                        </m:d>
                      </m:e>
                      <m:sup>
                        <m:r>
                          <a:rPr lang="en-GB" sz="2000" i="1" spc="-200">
                            <a:latin typeface="Cambria Math" panose="02040503050406030204" pitchFamily="18" charset="0"/>
                          </a:rPr>
                          <m:t>𝑇</m:t>
                        </m:r>
                      </m:sup>
                    </m:sSup>
                    <m:r>
                      <a:rPr lang="en-GB" sz="2000" i="1" spc="-200">
                        <a:latin typeface="Cambria Math" panose="02040503050406030204" pitchFamily="18" charset="0"/>
                      </a:rPr>
                      <m:t>𝜆</m:t>
                    </m:r>
                  </m:oMath>
                </a14:m>
                <a:endParaRPr lang="en-GB" sz="2000" spc="-200" dirty="0"/>
              </a:p>
              <a:p>
                <a:pPr marL="724050" lvl="1">
                  <a:tabLst>
                    <a:tab pos="4320000" algn="l"/>
                  </a:tabLst>
                </a:pPr>
                <a:r>
                  <a:rPr lang="en-GB" dirty="0"/>
                  <a:t>and constraints	</a:t>
                </a:r>
                <a14:m>
                  <m:oMath xmlns:m="http://schemas.openxmlformats.org/officeDocument/2006/math">
                    <m:r>
                      <a:rPr lang="en-GB" sz="2000" i="1" spc="-200">
                        <a:latin typeface="Cambria Math" panose="02040503050406030204" pitchFamily="18" charset="0"/>
                      </a:rPr>
                      <m:t>𝑓</m:t>
                    </m:r>
                    <m:d>
                      <m:dPr>
                        <m:ctrlPr>
                          <a:rPr lang="en-GB" sz="2000" i="1" spc="-200">
                            <a:latin typeface="Cambria Math" panose="02040503050406030204" pitchFamily="18" charset="0"/>
                          </a:rPr>
                        </m:ctrlPr>
                      </m:dPr>
                      <m:e>
                        <m:r>
                          <a:rPr lang="en-GB" sz="2000" b="1" i="1" spc="-200">
                            <a:latin typeface="Cambria Math" panose="02040503050406030204" pitchFamily="18" charset="0"/>
                          </a:rPr>
                          <m:t>𝒒</m:t>
                        </m:r>
                        <m:r>
                          <a:rPr lang="en-GB" sz="2000" i="1" spc="-200">
                            <a:latin typeface="Cambria Math" panose="02040503050406030204" pitchFamily="18" charset="0"/>
                          </a:rPr>
                          <m:t>,</m:t>
                        </m:r>
                        <m:r>
                          <a:rPr lang="en-GB" sz="2000" b="1" i="1" spc="-200">
                            <a:latin typeface="Cambria Math" panose="02040503050406030204" pitchFamily="18" charset="0"/>
                          </a:rPr>
                          <m:t>𝒖</m:t>
                        </m:r>
                      </m:e>
                    </m:d>
                    <m:r>
                      <a:rPr lang="en-GB" sz="2000" i="1" spc="-200">
                        <a:latin typeface="Cambria Math" panose="02040503050406030204" pitchFamily="18" charset="0"/>
                      </a:rPr>
                      <m:t>≥</m:t>
                    </m:r>
                    <m:r>
                      <a:rPr lang="en-GB" sz="2000" b="1" i="1" spc="-200">
                        <a:latin typeface="Cambria Math" panose="02040503050406030204" pitchFamily="18" charset="0"/>
                      </a:rPr>
                      <m:t>𝟎</m:t>
                    </m:r>
                  </m:oMath>
                </a14:m>
                <a:endParaRPr lang="en-GB" b="1" spc="-200" dirty="0"/>
              </a:p>
            </p:txBody>
          </p:sp>
        </mc:Choice>
        <mc:Fallback xmlns="">
          <p:sp>
            <p:nvSpPr>
              <p:cNvPr id="109" name="Content Placeholder 2">
                <a:extLst>
                  <a:ext uri="{FF2B5EF4-FFF2-40B4-BE49-F238E27FC236}">
                    <a16:creationId xmlns:a16="http://schemas.microsoft.com/office/drawing/2014/main" id="{81A356AC-85FA-49E1-A0BE-56C8639B8491}"/>
                  </a:ext>
                </a:extLst>
              </p:cNvPr>
              <p:cNvSpPr>
                <a:spLocks noGrp="1" noRot="1" noChangeAspect="1" noMove="1" noResize="1" noEditPoints="1" noAdjustHandles="1" noChangeArrowheads="1" noChangeShapeType="1" noTextEdit="1"/>
              </p:cNvSpPr>
              <p:nvPr>
                <p:ph idx="1"/>
              </p:nvPr>
            </p:nvSpPr>
            <p:spPr>
              <a:xfrm>
                <a:off x="155577" y="1160750"/>
                <a:ext cx="8836025" cy="5380855"/>
              </a:xfrm>
              <a:blipFill>
                <a:blip r:embed="rId3"/>
                <a:stretch>
                  <a:fillRect l="-966" t="-1699"/>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C00CB496-66AA-4729-80C0-C0329AC47ABC}"/>
              </a:ext>
            </a:extLst>
          </p:cNvPr>
          <p:cNvPicPr>
            <a:picLocks noChangeAspect="1"/>
          </p:cNvPicPr>
          <p:nvPr/>
        </p:nvPicPr>
        <p:blipFill>
          <a:blip r:embed="rId4">
            <a:lum/>
            <a:alphaModFix/>
          </a:blip>
          <a:srcRect/>
          <a:stretch>
            <a:fillRect/>
          </a:stretch>
        </p:blipFill>
        <p:spPr>
          <a:xfrm>
            <a:off x="1428478" y="1952836"/>
            <a:ext cx="6287044" cy="2052228"/>
          </a:xfrm>
          <a:prstGeom prst="rect">
            <a:avLst/>
          </a:prstGeom>
          <a:noFill/>
          <a:ln>
            <a:noFill/>
          </a:ln>
        </p:spPr>
      </p:pic>
    </p:spTree>
    <p:extLst>
      <p:ext uri="{BB962C8B-B14F-4D97-AF65-F5344CB8AC3E}">
        <p14:creationId xmlns:p14="http://schemas.microsoft.com/office/powerpoint/2010/main" val="185050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068B-99B2-4B8D-8CA9-50A27988C63D}"/>
              </a:ext>
            </a:extLst>
          </p:cNvPr>
          <p:cNvSpPr>
            <a:spLocks noGrp="1"/>
          </p:cNvSpPr>
          <p:nvPr>
            <p:ph type="title"/>
          </p:nvPr>
        </p:nvSpPr>
        <p:spPr/>
        <p:txBody>
          <a:bodyPr/>
          <a:lstStyle/>
          <a:p>
            <a:r>
              <a:rPr lang="en-GB" dirty="0"/>
              <a:t>Modelling Approach</a:t>
            </a:r>
          </a:p>
        </p:txBody>
      </p:sp>
      <p:pic>
        <p:nvPicPr>
          <p:cNvPr id="4" name="Picture 3">
            <a:extLst>
              <a:ext uri="{FF2B5EF4-FFF2-40B4-BE49-F238E27FC236}">
                <a16:creationId xmlns:a16="http://schemas.microsoft.com/office/drawing/2014/main" id="{3960184C-8EB7-483C-B83A-232B249B39C9}"/>
              </a:ext>
            </a:extLst>
          </p:cNvPr>
          <p:cNvPicPr>
            <a:picLocks noChangeAspect="1"/>
          </p:cNvPicPr>
          <p:nvPr/>
        </p:nvPicPr>
        <p:blipFill>
          <a:blip r:embed="rId3">
            <a:lum/>
            <a:alphaModFix/>
          </a:blip>
          <a:srcRect/>
          <a:stretch>
            <a:fillRect/>
          </a:stretch>
        </p:blipFill>
        <p:spPr>
          <a:xfrm>
            <a:off x="485934" y="1052736"/>
            <a:ext cx="4545720" cy="4273560"/>
          </a:xfrm>
          <a:prstGeom prst="rect">
            <a:avLst/>
          </a:prstGeom>
          <a:noFill/>
          <a:ln>
            <a:noFill/>
          </a:ln>
        </p:spPr>
      </p:pic>
      <p:pic>
        <p:nvPicPr>
          <p:cNvPr id="5" name="Picture 4">
            <a:extLst>
              <a:ext uri="{FF2B5EF4-FFF2-40B4-BE49-F238E27FC236}">
                <a16:creationId xmlns:a16="http://schemas.microsoft.com/office/drawing/2014/main" id="{0AB28DB5-9B65-4F32-96B6-E62B51AB07C9}"/>
              </a:ext>
            </a:extLst>
          </p:cNvPr>
          <p:cNvPicPr>
            <a:picLocks noChangeAspect="1"/>
          </p:cNvPicPr>
          <p:nvPr/>
        </p:nvPicPr>
        <p:blipFill>
          <a:blip r:embed="rId4">
            <a:lum/>
            <a:alphaModFix/>
          </a:blip>
          <a:srcRect l="39367" t="15998" r="37200" b="10659"/>
          <a:stretch>
            <a:fillRect/>
          </a:stretch>
        </p:blipFill>
        <p:spPr>
          <a:xfrm>
            <a:off x="5375703" y="1945417"/>
            <a:ext cx="1713480" cy="3168352"/>
          </a:xfrm>
          <a:prstGeom prst="rect">
            <a:avLst/>
          </a:prstGeom>
          <a:noFill/>
          <a:ln>
            <a:noFill/>
          </a:ln>
        </p:spPr>
      </p:pic>
      <p:pic>
        <p:nvPicPr>
          <p:cNvPr id="6" name="Picture 5">
            <a:extLst>
              <a:ext uri="{FF2B5EF4-FFF2-40B4-BE49-F238E27FC236}">
                <a16:creationId xmlns:a16="http://schemas.microsoft.com/office/drawing/2014/main" id="{0B1E1E2C-AF90-48D1-BA83-8FC1B526855D}"/>
              </a:ext>
            </a:extLst>
          </p:cNvPr>
          <p:cNvPicPr>
            <a:picLocks noChangeAspect="1"/>
          </p:cNvPicPr>
          <p:nvPr/>
        </p:nvPicPr>
        <p:blipFill>
          <a:blip r:embed="rId4">
            <a:lum/>
            <a:alphaModFix/>
          </a:blip>
          <a:srcRect l="58649" t="15998" r="22046" b="10659"/>
          <a:stretch>
            <a:fillRect/>
          </a:stretch>
        </p:blipFill>
        <p:spPr>
          <a:xfrm>
            <a:off x="7374495" y="1945417"/>
            <a:ext cx="1459900" cy="3276957"/>
          </a:xfrm>
          <a:prstGeom prst="rect">
            <a:avLst/>
          </a:prstGeom>
          <a:noFill/>
          <a:ln>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D235061-F390-45D1-BFE3-689427888E98}"/>
                  </a:ext>
                </a:extLst>
              </p:cNvPr>
              <p:cNvSpPr txBox="1"/>
              <p:nvPr/>
            </p:nvSpPr>
            <p:spPr>
              <a:xfrm>
                <a:off x="5375703" y="1441363"/>
                <a:ext cx="1430392" cy="2769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𝑙</m:t>
                          </m:r>
                        </m:e>
                        <m:sub>
                          <m:r>
                            <a:rPr lang="en-GB" i="1">
                              <a:latin typeface="Cambria Math" panose="02040503050406030204" pitchFamily="18" charset="0"/>
                            </a:rPr>
                            <m:t>0</m:t>
                          </m:r>
                        </m:sub>
                      </m:sSub>
                      <m:r>
                        <a:rPr lang="en-GB" i="1">
                          <a:latin typeface="Cambria Math" panose="02040503050406030204" pitchFamily="18" charset="0"/>
                        </a:rPr>
                        <m:t>−</m:t>
                      </m:r>
                      <m:r>
                        <a:rPr lang="en-GB" i="1">
                          <a:latin typeface="Cambria Math" panose="02040503050406030204" pitchFamily="18" charset="0"/>
                        </a:rPr>
                        <m:t>𝜌</m:t>
                      </m:r>
                      <m:r>
                        <a:rPr lang="en-GB" i="1">
                          <a:latin typeface="Cambria Math" panose="02040503050406030204" pitchFamily="18" charset="0"/>
                        </a:rPr>
                        <m:t>=0</m:t>
                      </m:r>
                    </m:oMath>
                  </m:oMathPara>
                </a14:m>
                <a:endParaRPr lang="en-GB" dirty="0"/>
              </a:p>
            </p:txBody>
          </p:sp>
        </mc:Choice>
        <mc:Fallback xmlns="">
          <p:sp>
            <p:nvSpPr>
              <p:cNvPr id="7" name="TextBox 6">
                <a:extLst>
                  <a:ext uri="{FF2B5EF4-FFF2-40B4-BE49-F238E27FC236}">
                    <a16:creationId xmlns:a16="http://schemas.microsoft.com/office/drawing/2014/main" id="{BD235061-F390-45D1-BFE3-689427888E98}"/>
                  </a:ext>
                </a:extLst>
              </p:cNvPr>
              <p:cNvSpPr txBox="1">
                <a:spLocks noRot="1" noChangeAspect="1" noMove="1" noResize="1" noEditPoints="1" noAdjustHandles="1" noChangeArrowheads="1" noChangeShapeType="1" noTextEdit="1"/>
              </p:cNvSpPr>
              <p:nvPr/>
            </p:nvSpPr>
            <p:spPr>
              <a:xfrm>
                <a:off x="5375703" y="1441363"/>
                <a:ext cx="1430392" cy="276999"/>
              </a:xfrm>
              <a:prstGeom prst="rect">
                <a:avLst/>
              </a:prstGeom>
              <a:blipFill>
                <a:blip r:embed="rId5"/>
                <a:stretch>
                  <a:fillRect l="-5983"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B962A9-D255-43BC-AE5E-EEEA9FB177D5}"/>
                  </a:ext>
                </a:extLst>
              </p:cNvPr>
              <p:cNvSpPr txBox="1"/>
              <p:nvPr/>
            </p:nvSpPr>
            <p:spPr>
              <a:xfrm>
                <a:off x="7404003" y="1441363"/>
                <a:ext cx="1430392" cy="2769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GB" i="1">
                          <a:latin typeface="Cambria Math" panose="02040503050406030204" pitchFamily="18" charset="0"/>
                          <a:ea typeface="Cambria Math" panose="02040503050406030204" pitchFamily="18" charset="0"/>
                        </a:rPr>
                        <m:t>𝜆</m:t>
                      </m:r>
                      <m:r>
                        <a:rPr lang="en-GB" i="1">
                          <a:latin typeface="Cambria Math" panose="02040503050406030204" pitchFamily="18" charset="0"/>
                        </a:rPr>
                        <m:t>=0</m:t>
                      </m:r>
                    </m:oMath>
                  </m:oMathPara>
                </a14:m>
                <a:endParaRPr lang="en-GB" dirty="0"/>
              </a:p>
            </p:txBody>
          </p:sp>
        </mc:Choice>
        <mc:Fallback xmlns="">
          <p:sp>
            <p:nvSpPr>
              <p:cNvPr id="8" name="TextBox 7">
                <a:extLst>
                  <a:ext uri="{FF2B5EF4-FFF2-40B4-BE49-F238E27FC236}">
                    <a16:creationId xmlns:a16="http://schemas.microsoft.com/office/drawing/2014/main" id="{1EB962A9-D255-43BC-AE5E-EEEA9FB177D5}"/>
                  </a:ext>
                </a:extLst>
              </p:cNvPr>
              <p:cNvSpPr txBox="1">
                <a:spLocks noRot="1" noChangeAspect="1" noMove="1" noResize="1" noEditPoints="1" noAdjustHandles="1" noChangeArrowheads="1" noChangeShapeType="1" noTextEdit="1"/>
              </p:cNvSpPr>
              <p:nvPr/>
            </p:nvSpPr>
            <p:spPr>
              <a:xfrm>
                <a:off x="7404003" y="1441363"/>
                <a:ext cx="1430392" cy="276999"/>
              </a:xfrm>
              <a:prstGeom prst="rect">
                <a:avLst/>
              </a:prstGeom>
              <a:blipFill>
                <a:blip r:embed="rId6"/>
                <a:stretch>
                  <a:fillRect l="-5983" b="-6522"/>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1E4C2A4A-27B0-4EDF-89C5-75FDBBC059EC}"/>
              </a:ext>
            </a:extLst>
          </p:cNvPr>
          <p:cNvSpPr txBox="1"/>
          <p:nvPr/>
        </p:nvSpPr>
        <p:spPr>
          <a:xfrm>
            <a:off x="5375703" y="1053594"/>
            <a:ext cx="446020" cy="323165"/>
          </a:xfrm>
          <a:prstGeom prst="rect">
            <a:avLst/>
          </a:prstGeom>
          <a:noFill/>
        </p:spPr>
        <p:txBody>
          <a:bodyPr wrap="none" lIns="0" tIns="0" rIns="0" rtlCol="0">
            <a:spAutoFit/>
          </a:bodyPr>
          <a:lstStyle/>
          <a:p>
            <a:r>
              <a:rPr lang="en-GB" dirty="0">
                <a:latin typeface="Calibri" panose="020F0502020204030204" pitchFamily="34" charset="0"/>
                <a:cs typeface="Calibri" panose="020F0502020204030204" pitchFamily="34" charset="0"/>
              </a:rPr>
              <a:t>taut:</a:t>
            </a:r>
          </a:p>
        </p:txBody>
      </p:sp>
      <p:sp>
        <p:nvSpPr>
          <p:cNvPr id="10" name="TextBox 9">
            <a:extLst>
              <a:ext uri="{FF2B5EF4-FFF2-40B4-BE49-F238E27FC236}">
                <a16:creationId xmlns:a16="http://schemas.microsoft.com/office/drawing/2014/main" id="{45E5D489-3C53-4B22-9106-CF013931EBA5}"/>
              </a:ext>
            </a:extLst>
          </p:cNvPr>
          <p:cNvSpPr txBox="1"/>
          <p:nvPr/>
        </p:nvSpPr>
        <p:spPr>
          <a:xfrm>
            <a:off x="7404653" y="1053594"/>
            <a:ext cx="517770" cy="323165"/>
          </a:xfrm>
          <a:prstGeom prst="rect">
            <a:avLst/>
          </a:prstGeom>
          <a:noFill/>
        </p:spPr>
        <p:txBody>
          <a:bodyPr wrap="none" lIns="0" tIns="0" rIns="0" rtlCol="0">
            <a:spAutoFit/>
          </a:bodyPr>
          <a:lstStyle/>
          <a:p>
            <a:r>
              <a:rPr lang="en-GB" dirty="0">
                <a:latin typeface="Calibri" panose="020F0502020204030204" pitchFamily="34" charset="0"/>
                <a:cs typeface="Calibri" panose="020F0502020204030204" pitchFamily="34" charset="0"/>
              </a:rPr>
              <a:t>slack:</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BC5441B-B8EB-4D95-98D0-34B9AA830121}"/>
                  </a:ext>
                </a:extLst>
              </p:cNvPr>
              <p:cNvSpPr txBox="1"/>
              <p:nvPr/>
            </p:nvSpPr>
            <p:spPr>
              <a:xfrm>
                <a:off x="6012160" y="5749081"/>
                <a:ext cx="2294456" cy="514738"/>
              </a:xfrm>
              <a:prstGeom prst="rect">
                <a:avLst/>
              </a:prstGeom>
              <a:noFill/>
              <a:ln w="38100">
                <a:solidFill>
                  <a:srgbClr val="C00000"/>
                </a:solidFill>
              </a:ln>
            </p:spPr>
            <p:txBody>
              <a:bodyPr wrap="square" lIns="72000" tIns="72000" rIns="72000" bIns="72000" rtlCol="0" anchor="ctr">
                <a:spAutoFit/>
              </a:bodyPr>
              <a:lstStyle/>
              <a:p>
                <a:pPr/>
                <a14:m>
                  <m:oMathPara xmlns:m="http://schemas.openxmlformats.org/officeDocument/2006/math">
                    <m:oMathParaPr>
                      <m:jc m:val="center"/>
                    </m:oMathParaPr>
                    <m:oMath xmlns:m="http://schemas.openxmlformats.org/officeDocument/2006/math">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𝑙</m:t>
                              </m:r>
                            </m:e>
                            <m:sub>
                              <m:r>
                                <a:rPr lang="en-GB" i="1">
                                  <a:latin typeface="Cambria Math" panose="02040503050406030204" pitchFamily="18" charset="0"/>
                                </a:rPr>
                                <m:t>0</m:t>
                              </m:r>
                            </m:sub>
                          </m:sSub>
                          <m:r>
                            <a:rPr lang="en-GB" i="1">
                              <a:latin typeface="Cambria Math" panose="02040503050406030204" pitchFamily="18" charset="0"/>
                            </a:rPr>
                            <m:t>−</m:t>
                          </m:r>
                          <m:r>
                            <a:rPr lang="en-GB" i="1">
                              <a:latin typeface="Cambria Math" panose="02040503050406030204" pitchFamily="18" charset="0"/>
                            </a:rPr>
                            <m:t>𝜌</m:t>
                          </m:r>
                        </m:e>
                      </m:d>
                      <m:r>
                        <a:rPr lang="en-GB" i="1">
                          <a:latin typeface="Cambria Math" panose="02040503050406030204" pitchFamily="18" charset="0"/>
                        </a:rPr>
                        <m:t>∗</m:t>
                      </m:r>
                      <m:r>
                        <a:rPr lang="en-GB" i="1">
                          <a:latin typeface="Cambria Math" panose="02040503050406030204" pitchFamily="18" charset="0"/>
                        </a:rPr>
                        <m:t>𝜆</m:t>
                      </m:r>
                      <m:r>
                        <a:rPr lang="en-GB" i="1">
                          <a:latin typeface="Cambria Math" panose="02040503050406030204" pitchFamily="18" charset="0"/>
                        </a:rPr>
                        <m:t>=0</m:t>
                      </m:r>
                    </m:oMath>
                  </m:oMathPara>
                </a14:m>
                <a:endParaRPr lang="en-GB" dirty="0"/>
              </a:p>
            </p:txBody>
          </p:sp>
        </mc:Choice>
        <mc:Fallback xmlns="">
          <p:sp>
            <p:nvSpPr>
              <p:cNvPr id="11" name="TextBox 10">
                <a:extLst>
                  <a:ext uri="{FF2B5EF4-FFF2-40B4-BE49-F238E27FC236}">
                    <a16:creationId xmlns:a16="http://schemas.microsoft.com/office/drawing/2014/main" id="{5BC5441B-B8EB-4D95-98D0-34B9AA830121}"/>
                  </a:ext>
                </a:extLst>
              </p:cNvPr>
              <p:cNvSpPr txBox="1">
                <a:spLocks noRot="1" noChangeAspect="1" noMove="1" noResize="1" noEditPoints="1" noAdjustHandles="1" noChangeArrowheads="1" noChangeShapeType="1" noTextEdit="1"/>
              </p:cNvSpPr>
              <p:nvPr/>
            </p:nvSpPr>
            <p:spPr>
              <a:xfrm>
                <a:off x="6012160" y="5749081"/>
                <a:ext cx="2294456" cy="514738"/>
              </a:xfrm>
              <a:prstGeom prst="rect">
                <a:avLst/>
              </a:prstGeom>
              <a:blipFill>
                <a:blip r:embed="rId7"/>
                <a:stretch>
                  <a:fillRect b="-1099"/>
                </a:stretch>
              </a:blipFill>
              <a:ln w="38100">
                <a:solidFill>
                  <a:srgbClr val="C00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0383FF2-22E1-422D-B11E-A56BE0B016C5}"/>
                  </a:ext>
                </a:extLst>
              </p:cNvPr>
              <p:cNvSpPr txBox="1"/>
              <p:nvPr/>
            </p:nvSpPr>
            <p:spPr>
              <a:xfrm>
                <a:off x="1043608" y="5417219"/>
                <a:ext cx="1305294" cy="369332"/>
              </a:xfrm>
              <a:prstGeom prst="rect">
                <a:avLst/>
              </a:prstGeom>
              <a:noFill/>
            </p:spPr>
            <p:txBody>
              <a:bodyPr wrap="none" lIns="0" tIns="0" rIns="0" bIns="0" rtlCol="0">
                <a:spAutoFit/>
              </a:bodyPr>
              <a:lstStyle/>
              <a:p>
                <a:r>
                  <a:rPr lang="en-GB" b="0" dirty="0">
                    <a:latin typeface="Cambria Math" panose="02040503050406030204" pitchFamily="18" charset="0"/>
                    <a:ea typeface="Cambria Math" panose="02040503050406030204" pitchFamily="18" charset="0"/>
                  </a:rPr>
                  <a:t>0</a:t>
                </a:r>
                <a14:m>
                  <m:oMath xmlns:m="http://schemas.openxmlformats.org/officeDocument/2006/math">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𝜌</m:t>
                    </m:r>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b="0" i="1" smtClean="0">
                            <a:latin typeface="Cambria Math" panose="02040503050406030204" pitchFamily="18" charset="0"/>
                            <a:ea typeface="Cambria Math" panose="02040503050406030204" pitchFamily="18" charset="0"/>
                          </a:rPr>
                          <m:t>0</m:t>
                        </m:r>
                      </m:sub>
                    </m:sSub>
                  </m:oMath>
                </a14:m>
                <a:endParaRPr lang="en-GB" dirty="0">
                  <a:latin typeface="Cambria Math" panose="02040503050406030204" pitchFamily="18" charset="0"/>
                  <a:ea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40383FF2-22E1-422D-B11E-A56BE0B016C5}"/>
                  </a:ext>
                </a:extLst>
              </p:cNvPr>
              <p:cNvSpPr txBox="1">
                <a:spLocks noRot="1" noChangeAspect="1" noMove="1" noResize="1" noEditPoints="1" noAdjustHandles="1" noChangeArrowheads="1" noChangeShapeType="1" noTextEdit="1"/>
              </p:cNvSpPr>
              <p:nvPr/>
            </p:nvSpPr>
            <p:spPr>
              <a:xfrm>
                <a:off x="1043608" y="5417219"/>
                <a:ext cx="1305294" cy="369332"/>
              </a:xfrm>
              <a:prstGeom prst="rect">
                <a:avLst/>
              </a:prstGeom>
              <a:blipFill>
                <a:blip r:embed="rId8"/>
                <a:stretch>
                  <a:fillRect l="-14019" t="-26667" r="-3738"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B3F7D0-5836-43AB-8671-19BCD8062A00}"/>
                  </a:ext>
                </a:extLst>
              </p:cNvPr>
              <p:cNvSpPr txBox="1"/>
              <p:nvPr/>
            </p:nvSpPr>
            <p:spPr>
              <a:xfrm>
                <a:off x="3275856" y="5417219"/>
                <a:ext cx="634148" cy="369332"/>
              </a:xfrm>
              <a:prstGeom prst="rect">
                <a:avLst/>
              </a:prstGeom>
              <a:noFill/>
            </p:spPr>
            <p:txBody>
              <a:bodyPr wrap="none" lIns="0" tIns="0" rIns="0" bIns="0" rtlCol="0">
                <a:spAutoFit/>
              </a:bodyPr>
              <a:lstStyle/>
              <a:p>
                <a14:m>
                  <m:oMath xmlns:m="http://schemas.openxmlformats.org/officeDocument/2006/math">
                    <m:r>
                      <a:rPr lang="en-GB" b="0" i="1" smtClean="0">
                        <a:latin typeface="Cambria Math" panose="02040503050406030204" pitchFamily="18" charset="0"/>
                      </a:rPr>
                      <m:t>𝜆</m:t>
                    </m:r>
                    <m:r>
                      <a:rPr lang="en-GB" b="0" i="1" smtClean="0">
                        <a:latin typeface="Cambria Math" panose="02040503050406030204" pitchFamily="18" charset="0"/>
                      </a:rPr>
                      <m:t>≥</m:t>
                    </m:r>
                  </m:oMath>
                </a14:m>
                <a:r>
                  <a:rPr lang="en-GB" dirty="0"/>
                  <a:t>0</a:t>
                </a:r>
              </a:p>
            </p:txBody>
          </p:sp>
        </mc:Choice>
        <mc:Fallback xmlns="">
          <p:sp>
            <p:nvSpPr>
              <p:cNvPr id="14" name="TextBox 13">
                <a:extLst>
                  <a:ext uri="{FF2B5EF4-FFF2-40B4-BE49-F238E27FC236}">
                    <a16:creationId xmlns:a16="http://schemas.microsoft.com/office/drawing/2014/main" id="{C8B3F7D0-5836-43AB-8671-19BCD8062A00}"/>
                  </a:ext>
                </a:extLst>
              </p:cNvPr>
              <p:cNvSpPr txBox="1">
                <a:spLocks noRot="1" noChangeAspect="1" noMove="1" noResize="1" noEditPoints="1" noAdjustHandles="1" noChangeArrowheads="1" noChangeShapeType="1" noTextEdit="1"/>
              </p:cNvSpPr>
              <p:nvPr/>
            </p:nvSpPr>
            <p:spPr>
              <a:xfrm>
                <a:off x="3275856" y="5417219"/>
                <a:ext cx="634148" cy="369332"/>
              </a:xfrm>
              <a:prstGeom prst="rect">
                <a:avLst/>
              </a:prstGeom>
              <a:blipFill>
                <a:blip r:embed="rId9"/>
                <a:stretch>
                  <a:fillRect l="-17308" t="-26667" r="-28846" b="-50000"/>
                </a:stretch>
              </a:blipFill>
            </p:spPr>
            <p:txBody>
              <a:bodyPr/>
              <a:lstStyle/>
              <a:p>
                <a:r>
                  <a:rPr lang="en-GB">
                    <a:noFill/>
                  </a:rPr>
                  <a:t> </a:t>
                </a:r>
              </a:p>
            </p:txBody>
          </p:sp>
        </mc:Fallback>
      </mc:AlternateContent>
    </p:spTree>
    <p:extLst>
      <p:ext uri="{BB962C8B-B14F-4D97-AF65-F5344CB8AC3E}">
        <p14:creationId xmlns:p14="http://schemas.microsoft.com/office/powerpoint/2010/main" val="2524181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4BBB-BCB0-411F-B882-DA28546ACEFE}"/>
              </a:ext>
            </a:extLst>
          </p:cNvPr>
          <p:cNvSpPr>
            <a:spLocks noGrp="1"/>
          </p:cNvSpPr>
          <p:nvPr>
            <p:ph type="title"/>
          </p:nvPr>
        </p:nvSpPr>
        <p:spPr/>
        <p:txBody>
          <a:bodyPr/>
          <a:lstStyle/>
          <a:p>
            <a:r>
              <a:rPr lang="en-GB" dirty="0"/>
              <a:t>Experiments</a:t>
            </a:r>
          </a:p>
        </p:txBody>
      </p:sp>
      <p:pic>
        <p:nvPicPr>
          <p:cNvPr id="3" name="presentation_video">
            <a:hlinkClick r:id="" action="ppaction://media"/>
            <a:extLst>
              <a:ext uri="{FF2B5EF4-FFF2-40B4-BE49-F238E27FC236}">
                <a16:creationId xmlns:a16="http://schemas.microsoft.com/office/drawing/2014/main" id="{816A26A2-27C7-46E8-B135-CAF03261144C}"/>
              </a:ext>
            </a:extLst>
          </p:cNvPr>
          <p:cNvPicPr>
            <a:picLocks noGrp="1" noChangeAspect="1"/>
          </p:cNvPicPr>
          <p:nvPr>
            <p:ph idx="1"/>
            <a:videoFile r:link="rId1"/>
            <p:extLst>
              <p:ext uri="{DAA4B4D4-6D71-4841-9C94-3DE7FCFB9230}">
                <p14:media xmlns:p14="http://schemas.microsoft.com/office/powerpoint/2010/main" r:embed="rId2">
                  <p14:trim end="6725.3333"/>
                  <p14:fade in="500" out="500"/>
                </p14:media>
              </p:ext>
            </p:extLst>
          </p:nvPr>
        </p:nvPicPr>
        <p:blipFill>
          <a:blip r:embed="rId4"/>
          <a:stretch>
            <a:fillRect/>
          </a:stretch>
        </p:blipFill>
        <p:spPr>
          <a:xfrm>
            <a:off x="0" y="1016732"/>
            <a:ext cx="9152651" cy="5148572"/>
          </a:xfrm>
        </p:spPr>
      </p:pic>
    </p:spTree>
    <p:extLst>
      <p:ext uri="{BB962C8B-B14F-4D97-AF65-F5344CB8AC3E}">
        <p14:creationId xmlns:p14="http://schemas.microsoft.com/office/powerpoint/2010/main" val="4073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eth_masterfolie_ethkuppel</Template>
  <TotalTime>676</TotalTime>
  <Words>711</Words>
  <Application>Microsoft Office PowerPoint</Application>
  <PresentationFormat>On-screen Show (4:3)</PresentationFormat>
  <Paragraphs>94</Paragraphs>
  <Slides>7</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Arial</vt:lpstr>
      <vt:lpstr>Calibri</vt:lpstr>
      <vt:lpstr>Cambria Math</vt:lpstr>
      <vt:lpstr>FreeSans</vt:lpstr>
      <vt:lpstr>Helvetica</vt:lpstr>
      <vt:lpstr>Liberation Sans</vt:lpstr>
      <vt:lpstr>Noto Sans CJK SC Regular</vt:lpstr>
      <vt:lpstr>Times</vt:lpstr>
      <vt:lpstr>Wingdings</vt:lpstr>
      <vt:lpstr>Standarddesign</vt:lpstr>
      <vt:lpstr>PowerPoint Presentation</vt:lpstr>
      <vt:lpstr>PowerPoint Presentation</vt:lpstr>
      <vt:lpstr>Motivation</vt:lpstr>
      <vt:lpstr>Challenges</vt:lpstr>
      <vt:lpstr>Planning as an optimization problem</vt:lpstr>
      <vt:lpstr>Modelling Approach</vt:lpstr>
      <vt:lpstr>Experiments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RPG Presentation</dc:title>
  <dc:creator>Davide</dc:creator>
  <cp:lastModifiedBy>Philipp Föhn</cp:lastModifiedBy>
  <cp:revision>1065</cp:revision>
  <dcterms:created xsi:type="dcterms:W3CDTF">2006-10-04T12:22:52Z</dcterms:created>
  <dcterms:modified xsi:type="dcterms:W3CDTF">2017-06-27T15:58:28Z</dcterms:modified>
</cp:coreProperties>
</file>