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754" r:id="rId2"/>
    <p:sldId id="739" r:id="rId3"/>
    <p:sldId id="741" r:id="rId4"/>
    <p:sldId id="743" r:id="rId5"/>
    <p:sldId id="747" r:id="rId6"/>
    <p:sldId id="748" r:id="rId7"/>
    <p:sldId id="744" r:id="rId8"/>
    <p:sldId id="745" r:id="rId9"/>
    <p:sldId id="746" r:id="rId10"/>
    <p:sldId id="749" r:id="rId11"/>
    <p:sldId id="751" r:id="rId12"/>
    <p:sldId id="752" r:id="rId13"/>
    <p:sldId id="750" r:id="rId14"/>
    <p:sldId id="75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5050"/>
    <a:srgbClr val="FFCC00"/>
    <a:srgbClr val="2A65B3"/>
    <a:srgbClr val="2A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11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178986-AD32-48A4-9489-519676376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78986-AD32-48A4-9489-5196763766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 controller provides a good tradeoff between trajectory tracking and disturbance rejection performance. Compared to a proportional</a:t>
            </a:r>
            <a:r>
              <a:rPr lang="en-US" baseline="0" dirty="0" smtClean="0"/>
              <a:t> controller it can almost halve the body-rates tracking error while maintaining the same level of disturbance rejection.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78986-AD32-48A4-9489-5196763766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78986-AD32-48A4-9489-5196763766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Equalize font size in formulas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78986-AD32-48A4-9489-5196763766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64332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5575" y="1160748"/>
            <a:ext cx="8836025" cy="53808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Ø"/>
              <a:defRPr sz="2400">
                <a:latin typeface="Calibri" panose="020F0502020204030204" pitchFamily="34" charset="0"/>
                <a:cs typeface="Times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Tx/>
              <a:defRPr>
                <a:latin typeface="Calibri" panose="020F0502020204030204" pitchFamily="34" charset="0"/>
                <a:cs typeface="Times" pitchFamily="18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Calibri" panose="020F0502020204030204" pitchFamily="34" charset="0"/>
                <a:cs typeface="Times" pitchFamily="18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Calibri" panose="020F0502020204030204" pitchFamily="34" charset="0"/>
                <a:cs typeface="Times" pitchFamily="18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Calibri" panose="020F0502020204030204" pitchFamily="34" charset="0"/>
                <a:cs typeface="Times" pitchFamily="18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769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00336"/>
          </a:xfrm>
          <a:prstGeom prst="rect">
            <a:avLst/>
          </a:prstGeom>
        </p:spPr>
        <p:txBody>
          <a:bodyPr/>
          <a:lstStyle>
            <a:lvl1pPr>
              <a:defRPr sz="3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160748"/>
            <a:ext cx="8836025" cy="53808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Ø"/>
              <a:defRPr sz="2400">
                <a:latin typeface="Calibri" panose="020F0502020204030204" pitchFamily="34" charset="0"/>
                <a:cs typeface="Times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Tx/>
              <a:defRPr>
                <a:latin typeface="Calibri" panose="020F0502020204030204" pitchFamily="34" charset="0"/>
                <a:cs typeface="Times" pitchFamily="18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Calibri" panose="020F0502020204030204" pitchFamily="34" charset="0"/>
                <a:cs typeface="Times" pitchFamily="18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Calibri" panose="020F0502020204030204" pitchFamily="34" charset="0"/>
                <a:cs typeface="Times" pitchFamily="18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Calibri" panose="020F0502020204030204" pitchFamily="34" charset="0"/>
                <a:cs typeface="Times" pitchFamily="18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5124" y="6541603"/>
            <a:ext cx="6024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noProof="0" dirty="0" smtClean="0">
                <a:solidFill>
                  <a:srgbClr val="A6A6A6"/>
                </a:solidFill>
                <a:latin typeface="Arial" charset="0"/>
              </a:rPr>
              <a:t>Matthias </a:t>
            </a:r>
            <a:r>
              <a:rPr lang="en-US" sz="1400" noProof="0" dirty="0" err="1" smtClean="0">
                <a:solidFill>
                  <a:srgbClr val="A6A6A6"/>
                </a:solidFill>
                <a:latin typeface="Arial" charset="0"/>
              </a:rPr>
              <a:t>Faessler</a:t>
            </a:r>
            <a:r>
              <a:rPr lang="en-US" sz="1400" noProof="0" dirty="0" smtClean="0">
                <a:solidFill>
                  <a:srgbClr val="A6A6A6"/>
                </a:solidFill>
                <a:latin typeface="Arial" charset="0"/>
              </a:rPr>
              <a:t> – Robotics and Perception Group – University of Zurich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96590" y="6552375"/>
            <a:ext cx="402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4436C2E-F1D9-4FD1-BE07-537DA525322B}" type="slidenum">
              <a:rPr lang="de-CH" sz="1400" smtClean="0">
                <a:solidFill>
                  <a:srgbClr val="A6A6A6"/>
                </a:solidFill>
                <a:latin typeface="Arial" charset="0"/>
              </a:rPr>
              <a:t>‹#›</a:t>
            </a:fld>
            <a:endParaRPr lang="de-CH" sz="1400" dirty="0" smtClean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4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200" b="1">
          <a:solidFill>
            <a:srgbClr val="2A6A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4000"/>
        </a:lnSpc>
        <a:spcBef>
          <a:spcPts val="800"/>
        </a:spcBef>
        <a:spcAft>
          <a:spcPct val="0"/>
        </a:spcAft>
        <a:buClr>
          <a:srgbClr val="2A6AB3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200"/>
        </a:lnSpc>
        <a:spcBef>
          <a:spcPts val="4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Char char="º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Char char="º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Char char="º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Char char="º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Char char="º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Matthias\Desktop\ICRA%202017%20Presentations\Paper\thrust_mixing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tthias\Desktop\ICRA%202017%20Presentations\Paper\thrust_mixing.mp4" TargetMode="External"/><Relationship Id="rId1" Type="http://schemas.microsoft.com/office/2007/relationships/media" Target="file:///C:\Users\Matthias\Desktop\ICRA%202017%20Presentations\Paper\thrust_mixing.mp4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file:///C:\Users\Matthias\Desktop\ICRA%202017%20Presentations\Paper\thrust_mixing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Matthias\Desktop\ICRA%202017%20Presentations\Paper\thrust_mixing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http://ase2012.paluno.uni-due.de/wp-content/uploads/2012/05/uzh_ifi_logo_e_pos_align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3"/>
          <a:stretch/>
        </p:blipFill>
        <p:spPr bwMode="auto">
          <a:xfrm>
            <a:off x="6120172" y="116634"/>
            <a:ext cx="2871983" cy="10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08" y="2492896"/>
            <a:ext cx="9144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5pPr>
            <a:lvl6pPr marL="4572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6pPr>
            <a:lvl7pPr marL="9144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7pPr>
            <a:lvl8pPr marL="13716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8pPr>
            <a:lvl9pPr marL="18288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kern="0" dirty="0" smtClean="0">
                <a:latin typeface="Calibri" panose="020F0502020204030204" pitchFamily="34" charset="0"/>
                <a:cs typeface="Helvetica" pitchFamily="34" charset="0"/>
              </a:rPr>
              <a:t>Thrust Mixing, Saturation, and Body-Rate Control for Accurate Aggressive Quadrotor Flight</a:t>
            </a:r>
          </a:p>
          <a:p>
            <a:pPr algn="ctr" eaLnBrk="1" hangingPunct="1"/>
            <a:endParaRPr lang="en-US" sz="2400" u="sng" kern="0" dirty="0" smtClean="0">
              <a:latin typeface="Calibri" panose="020F0502020204030204" pitchFamily="34" charset="0"/>
              <a:cs typeface="Helvetica" pitchFamily="34" charset="0"/>
            </a:endParaRPr>
          </a:p>
          <a:p>
            <a:pPr algn="ctr" eaLnBrk="1" hangingPunct="1"/>
            <a:r>
              <a:rPr lang="en-US" sz="2400" u="sng" kern="0" dirty="0" smtClean="0">
                <a:latin typeface="Calibri" panose="020F0502020204030204" pitchFamily="34" charset="0"/>
                <a:cs typeface="Helvetica" pitchFamily="34" charset="0"/>
              </a:rPr>
              <a:t>Matthias </a:t>
            </a:r>
            <a:r>
              <a:rPr lang="en-US" sz="2400" u="sng" kern="0" dirty="0" err="1" smtClean="0">
                <a:latin typeface="Calibri" panose="020F0502020204030204" pitchFamily="34" charset="0"/>
                <a:cs typeface="Helvetica" pitchFamily="34" charset="0"/>
              </a:rPr>
              <a:t>Faessler</a:t>
            </a:r>
            <a:r>
              <a:rPr lang="en-US" sz="2400" kern="0" dirty="0" smtClean="0">
                <a:latin typeface="Calibri" panose="020F0502020204030204" pitchFamily="34" charset="0"/>
                <a:cs typeface="Helvetica" pitchFamily="34" charset="0"/>
              </a:rPr>
              <a:t>, </a:t>
            </a:r>
            <a:r>
              <a:rPr lang="en-US" sz="2400" kern="0" dirty="0" err="1" smtClean="0">
                <a:latin typeface="Calibri" panose="020F0502020204030204" pitchFamily="34" charset="0"/>
                <a:cs typeface="Helvetica" pitchFamily="34" charset="0"/>
              </a:rPr>
              <a:t>Davide</a:t>
            </a:r>
            <a:r>
              <a:rPr lang="en-US" sz="2400" kern="0" dirty="0" smtClean="0">
                <a:latin typeface="Calibri" panose="020F0502020204030204" pitchFamily="34" charset="0"/>
                <a:cs typeface="Helvetica" pitchFamily="34" charset="0"/>
              </a:rPr>
              <a:t> </a:t>
            </a:r>
            <a:r>
              <a:rPr lang="en-US" sz="2400" kern="0" dirty="0" err="1" smtClean="0">
                <a:latin typeface="Calibri" panose="020F0502020204030204" pitchFamily="34" charset="0"/>
                <a:cs typeface="Helvetica" pitchFamily="34" charset="0"/>
              </a:rPr>
              <a:t>Falanga</a:t>
            </a:r>
            <a:r>
              <a:rPr lang="en-US" sz="2400" kern="0" dirty="0" smtClean="0">
                <a:latin typeface="Calibri" panose="020F0502020204030204" pitchFamily="34" charset="0"/>
                <a:cs typeface="Helvetica" pitchFamily="34" charset="0"/>
              </a:rPr>
              <a:t>, and </a:t>
            </a:r>
            <a:r>
              <a:rPr lang="en-US" sz="2400" kern="0" dirty="0" err="1" smtClean="0">
                <a:latin typeface="Calibri" panose="020F0502020204030204" pitchFamily="34" charset="0"/>
                <a:cs typeface="Helvetica" pitchFamily="34" charset="0"/>
              </a:rPr>
              <a:t>Davide</a:t>
            </a:r>
            <a:r>
              <a:rPr lang="en-US" sz="2400" kern="0" dirty="0" smtClean="0">
                <a:latin typeface="Calibri" panose="020F0502020204030204" pitchFamily="34" charset="0"/>
                <a:cs typeface="Helvetica" pitchFamily="34" charset="0"/>
              </a:rPr>
              <a:t> </a:t>
            </a:r>
            <a:r>
              <a:rPr lang="en-US" sz="2400" kern="0" dirty="0" err="1" smtClean="0">
                <a:latin typeface="Calibri" panose="020F0502020204030204" pitchFamily="34" charset="0"/>
                <a:cs typeface="Helvetica" pitchFamily="34" charset="0"/>
              </a:rPr>
              <a:t>Scaramuzza</a:t>
            </a:r>
            <a:r>
              <a:rPr lang="en-US" sz="2400" kern="0" dirty="0" smtClean="0">
                <a:latin typeface="Calibri" panose="020F0502020204030204" pitchFamily="34" charset="0"/>
                <a:cs typeface="Helvetica" pitchFamily="34" charset="0"/>
              </a:rPr>
              <a:t/>
            </a:r>
            <a:br>
              <a:rPr lang="en-US" sz="2400" kern="0" dirty="0" smtClean="0">
                <a:latin typeface="Calibri" panose="020F0502020204030204" pitchFamily="34" charset="0"/>
                <a:cs typeface="Helvetica" pitchFamily="34" charset="0"/>
              </a:rPr>
            </a:br>
            <a:endParaRPr lang="en-US" sz="2400" kern="0" dirty="0" smtClean="0">
              <a:latin typeface="Calibri" panose="020F0502020204030204" pitchFamily="34" charset="0"/>
              <a:cs typeface="Helvetic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508" y="6129300"/>
            <a:ext cx="914400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5pPr>
            <a:lvl6pPr marL="4572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6pPr>
            <a:lvl7pPr marL="9144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7pPr>
            <a:lvl8pPr marL="13716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8pPr>
            <a:lvl9pPr marL="18288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1800" kern="0" dirty="0" smtClean="0">
                <a:latin typeface="Calibri" panose="020F0502020204030204" pitchFamily="34" charset="0"/>
                <a:cs typeface="Helvetica" pitchFamily="34" charset="0"/>
              </a:rPr>
              <a:t>IEEE Robotics and Automation Letters (RA-L)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176"/>
            <a:ext cx="2268252" cy="13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Yaw Control Performance</a:t>
            </a:r>
            <a:endParaRPr lang="de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872716"/>
            <a:ext cx="5254501" cy="4363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42303"/>
            <a:ext cx="3888432" cy="10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9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Behind Handling Motor Saturations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thrust mixing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one motor saturates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Proposed prioritizing saturation</a:t>
            </a:r>
          </a:p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66"/>
          <a:stretch/>
        </p:blipFill>
        <p:spPr>
          <a:xfrm>
            <a:off x="1151620" y="1592796"/>
            <a:ext cx="3473468" cy="1188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0" b="37326"/>
          <a:stretch/>
        </p:blipFill>
        <p:spPr>
          <a:xfrm>
            <a:off x="1151620" y="3248980"/>
            <a:ext cx="3473468" cy="1188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7"/>
          <a:stretch/>
        </p:blipFill>
        <p:spPr>
          <a:xfrm>
            <a:off x="1151620" y="4905164"/>
            <a:ext cx="3473468" cy="11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Motor Saturation</a:t>
            </a:r>
            <a:endParaRPr lang="de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6812"/>
            <a:ext cx="4222761" cy="3581140"/>
          </a:xfrm>
        </p:spPr>
      </p:pic>
      <p:pic>
        <p:nvPicPr>
          <p:cNvPr id="5" name="thrust_mix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60062" end="7641.4"/>
                </p14:media>
              </p:ext>
            </p:extLst>
          </p:nvPr>
        </p:nvPicPr>
        <p:blipFill rotWithShape="1">
          <a:blip r:embed="rId5"/>
          <a:srcRect l="4170" r="4691"/>
          <a:stretch/>
        </p:blipFill>
        <p:spPr>
          <a:xfrm>
            <a:off x="4491100" y="2138557"/>
            <a:ext cx="4500500" cy="27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Times</a:t>
            </a:r>
            <a:endParaRPr lang="de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85" y="2240868"/>
            <a:ext cx="5936230" cy="2214200"/>
          </a:xfrm>
        </p:spPr>
      </p:pic>
    </p:spTree>
    <p:extLst>
      <p:ext uri="{BB962C8B-B14F-4D97-AF65-F5344CB8AC3E}">
        <p14:creationId xmlns:p14="http://schemas.microsoft.com/office/powerpoint/2010/main" val="227648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de-CH" dirty="0"/>
          </a:p>
        </p:txBody>
      </p:sp>
      <p:pic>
        <p:nvPicPr>
          <p:cNvPr id="4" name="thrust_mix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" y="1365250"/>
            <a:ext cx="8836025" cy="4970463"/>
          </a:xfrm>
        </p:spPr>
      </p:pic>
    </p:spTree>
    <p:extLst>
      <p:ext uri="{BB962C8B-B14F-4D97-AF65-F5344CB8AC3E}">
        <p14:creationId xmlns:p14="http://schemas.microsoft.com/office/powerpoint/2010/main" val="5457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System Overview</a:t>
            </a:r>
            <a:endParaRPr lang="en-US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01008"/>
            <a:ext cx="2331368" cy="1790491"/>
          </a:xfrm>
        </p:spPr>
      </p:pic>
      <p:grpSp>
        <p:nvGrpSpPr>
          <p:cNvPr id="23" name="Group 22"/>
          <p:cNvGrpSpPr/>
          <p:nvPr/>
        </p:nvGrpSpPr>
        <p:grpSpPr>
          <a:xfrm>
            <a:off x="215516" y="1376772"/>
            <a:ext cx="8685115" cy="1692188"/>
            <a:chOff x="315377" y="1246312"/>
            <a:chExt cx="8685115" cy="1692188"/>
          </a:xfrm>
        </p:grpSpPr>
        <p:sp>
          <p:nvSpPr>
            <p:cNvPr id="5" name="Rectangle 4"/>
            <p:cNvSpPr/>
            <p:nvPr/>
          </p:nvSpPr>
          <p:spPr bwMode="auto">
            <a:xfrm>
              <a:off x="315377" y="1246312"/>
              <a:ext cx="2052228" cy="1692188"/>
            </a:xfrm>
            <a:prstGeom prst="rect">
              <a:avLst/>
            </a:prstGeom>
            <a:solidFill>
              <a:srgbClr val="FF5050">
                <a:alpha val="10196"/>
              </a:srgbClr>
            </a:solidFill>
            <a:ln w="12700" cap="flat" cmpd="sng" algn="ctr">
              <a:solidFill>
                <a:srgbClr val="FF5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High-Level Part</a:t>
              </a: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03409" y="1840378"/>
              <a:ext cx="1447310" cy="8280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Position Controller</a:t>
              </a: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43808" y="1246312"/>
              <a:ext cx="4176464" cy="1692188"/>
            </a:xfrm>
            <a:prstGeom prst="rect">
              <a:avLst/>
            </a:prstGeom>
            <a:solidFill>
              <a:srgbClr val="3399FF">
                <a:alpha val="10196"/>
              </a:srgbClr>
            </a:solidFill>
            <a:ln w="12700" cap="flat" cmpd="sng" algn="ctr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Low Level Part</a:t>
              </a: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59832" y="1840378"/>
              <a:ext cx="1447310" cy="8280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Body Rate Controller</a:t>
              </a: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392942" y="1840378"/>
              <a:ext cx="1447310" cy="8280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Mixer</a:t>
              </a: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12741" y="1930388"/>
              <a:ext cx="1587751" cy="64807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Motors</a:t>
              </a:r>
              <a:endPara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6" idx="3"/>
              <a:endCxn id="8" idx="1"/>
            </p:cNvCxnSpPr>
            <p:nvPr/>
          </p:nvCxnSpPr>
          <p:spPr bwMode="auto">
            <a:xfrm>
              <a:off x="2050719" y="2254424"/>
              <a:ext cx="100911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8" idx="3"/>
              <a:endCxn id="9" idx="1"/>
            </p:cNvCxnSpPr>
            <p:nvPr/>
          </p:nvCxnSpPr>
          <p:spPr bwMode="auto">
            <a:xfrm>
              <a:off x="4507142" y="2254424"/>
              <a:ext cx="8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9" idx="3"/>
              <a:endCxn id="10" idx="2"/>
            </p:cNvCxnSpPr>
            <p:nvPr/>
          </p:nvCxnSpPr>
          <p:spPr bwMode="auto">
            <a:xfrm>
              <a:off x="6840252" y="2254424"/>
              <a:ext cx="57248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015716" y="2056782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</a:rPr>
                <a:t>Body Rates</a:t>
              </a:r>
            </a:p>
            <a:p>
              <a:pPr algn="ctr"/>
              <a:r>
                <a:rPr lang="en-US" sz="1000" dirty="0" smtClean="0">
                  <a:latin typeface="Calibri" panose="020F0502020204030204" pitchFamily="34" charset="0"/>
                </a:rPr>
                <a:t>Collective Thrust</a:t>
              </a:r>
              <a:endParaRPr lang="de-CH" sz="10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7003" y="2056782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</a:rPr>
                <a:t>Body Torques</a:t>
              </a:r>
            </a:p>
            <a:p>
              <a:pPr algn="ctr"/>
              <a:r>
                <a:rPr lang="en-US" sz="1000" dirty="0" smtClean="0">
                  <a:latin typeface="Calibri" panose="020F0502020204030204" pitchFamily="34" charset="0"/>
                </a:rPr>
                <a:t>Collective Thrust</a:t>
              </a:r>
              <a:endParaRPr lang="de-CH" sz="1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8264" y="2043260"/>
              <a:ext cx="473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Calibri" panose="020F0502020204030204" pitchFamily="34" charset="0"/>
                </a:rPr>
                <a:t>Cmds</a:t>
              </a:r>
              <a:endParaRPr lang="en-US" sz="1000" dirty="0" smtClean="0">
                <a:latin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3701706"/>
            <a:ext cx="1887893" cy="13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Dynamical System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196752"/>
            <a:ext cx="8836025" cy="5380855"/>
          </a:xfrm>
        </p:spPr>
        <p:txBody>
          <a:bodyPr/>
          <a:lstStyle/>
          <a:p>
            <a:r>
              <a:rPr lang="en-US" dirty="0" smtClean="0"/>
              <a:t>Body-rate dynamics</a:t>
            </a:r>
          </a:p>
          <a:p>
            <a:endParaRPr lang="en-US" dirty="0"/>
          </a:p>
          <a:p>
            <a:r>
              <a:rPr lang="en-US" dirty="0" smtClean="0"/>
              <a:t>Additionally consider single rotor thrust dynamics</a:t>
            </a:r>
          </a:p>
          <a:p>
            <a:endParaRPr lang="en-US" dirty="0"/>
          </a:p>
          <a:p>
            <a:r>
              <a:rPr lang="en-US" dirty="0" smtClean="0"/>
              <a:t>Resulting body-torque dynamics</a:t>
            </a:r>
          </a:p>
          <a:p>
            <a:endParaRPr lang="en-US" dirty="0"/>
          </a:p>
          <a:p>
            <a:r>
              <a:rPr lang="en-US" dirty="0" smtClean="0"/>
              <a:t>Dynamical system with body rates and body torques as states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9"/>
          <a:stretch/>
        </p:blipFill>
        <p:spPr>
          <a:xfrm>
            <a:off x="953665" y="1772816"/>
            <a:ext cx="3727283" cy="32403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3" b="51912"/>
          <a:stretch/>
        </p:blipFill>
        <p:spPr>
          <a:xfrm>
            <a:off x="938064" y="2672916"/>
            <a:ext cx="3727283" cy="75608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2" b="27500"/>
          <a:stretch/>
        </p:blipFill>
        <p:spPr>
          <a:xfrm>
            <a:off x="938064" y="3897051"/>
            <a:ext cx="3727283" cy="54006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1"/>
          <a:stretch/>
        </p:blipFill>
        <p:spPr>
          <a:xfrm>
            <a:off x="935596" y="4977172"/>
            <a:ext cx="3727283" cy="6057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69316" y="2794920"/>
            <a:ext cx="2163020" cy="512076"/>
            <a:chOff x="5269316" y="2794920"/>
            <a:chExt cx="2163020" cy="5120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794920"/>
              <a:ext cx="1564192" cy="5120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0" t="6847" r="57087" b="84069"/>
            <a:stretch/>
          </p:blipFill>
          <p:spPr>
            <a:xfrm>
              <a:off x="5269316" y="2897941"/>
              <a:ext cx="357040" cy="306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9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LQR Control Design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 system</a:t>
            </a:r>
          </a:p>
          <a:p>
            <a:endParaRPr lang="en-US" dirty="0" smtClean="0"/>
          </a:p>
          <a:p>
            <a:r>
              <a:rPr lang="en-US" dirty="0" smtClean="0"/>
              <a:t>Design infinite horizon LQR controller</a:t>
            </a:r>
          </a:p>
          <a:p>
            <a:endParaRPr lang="en-US" dirty="0" smtClean="0"/>
          </a:p>
          <a:p>
            <a:r>
              <a:rPr lang="en-US" dirty="0" smtClean="0"/>
              <a:t>Resulting LQR control law with feed forward terms</a:t>
            </a:r>
          </a:p>
          <a:p>
            <a:endParaRPr lang="en-US" dirty="0"/>
          </a:p>
          <a:p>
            <a:endParaRPr lang="de-CH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1"/>
          <a:stretch/>
        </p:blipFill>
        <p:spPr>
          <a:xfrm>
            <a:off x="971600" y="1628800"/>
            <a:ext cx="3727283" cy="605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5"/>
          <a:stretch/>
        </p:blipFill>
        <p:spPr>
          <a:xfrm>
            <a:off x="877305" y="2708920"/>
            <a:ext cx="4785652" cy="549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1"/>
          <a:stretch/>
        </p:blipFill>
        <p:spPr>
          <a:xfrm>
            <a:off x="863588" y="3897052"/>
            <a:ext cx="4785652" cy="189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87" y="2681978"/>
            <a:ext cx="764594" cy="6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Trajectory Tracking Performance</a:t>
            </a:r>
            <a:endParaRPr lang="de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" y="1052736"/>
            <a:ext cx="4307686" cy="3395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11" y="1052736"/>
            <a:ext cx="4291893" cy="3367299"/>
          </a:xfrm>
          <a:prstGeom prst="rect">
            <a:avLst/>
          </a:prstGeom>
        </p:spPr>
      </p:pic>
      <p:pic>
        <p:nvPicPr>
          <p:cNvPr id="7" name="thrust_mix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26575" end="39791.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596" y="4484510"/>
            <a:ext cx="3564142" cy="2004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4473116"/>
            <a:ext cx="2412268" cy="20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Disturbance Rejection</a:t>
            </a:r>
            <a:endParaRPr lang="de-CH" dirty="0"/>
          </a:p>
        </p:txBody>
      </p:sp>
      <p:pic>
        <p:nvPicPr>
          <p:cNvPr id="7" name="thrust_mix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3654" end="72970.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5075" y="3812137"/>
            <a:ext cx="4673849" cy="26290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965649"/>
            <a:ext cx="5632162" cy="2843316"/>
          </a:xfrm>
        </p:spPr>
      </p:pic>
    </p:spTree>
    <p:extLst>
      <p:ext uri="{BB962C8B-B14F-4D97-AF65-F5344CB8AC3E}">
        <p14:creationId xmlns:p14="http://schemas.microsoft.com/office/powerpoint/2010/main" val="13183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Torque Estimation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first-order thrust dynamics</a:t>
            </a:r>
          </a:p>
          <a:p>
            <a:endParaRPr lang="en-US" dirty="0" smtClean="0"/>
          </a:p>
          <a:p>
            <a:r>
              <a:rPr lang="en-US" dirty="0" smtClean="0"/>
              <a:t>Load-cell step-input experiments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5" b="51265"/>
          <a:stretch/>
        </p:blipFill>
        <p:spPr>
          <a:xfrm>
            <a:off x="827584" y="1628800"/>
            <a:ext cx="3165231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7832" r="8263" b="5687"/>
          <a:stretch/>
        </p:blipFill>
        <p:spPr>
          <a:xfrm>
            <a:off x="179512" y="2996952"/>
            <a:ext cx="4356484" cy="252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7831" r="8658" b="5687"/>
          <a:stretch/>
        </p:blipFill>
        <p:spPr>
          <a:xfrm>
            <a:off x="4676205" y="2996952"/>
            <a:ext cx="4314126" cy="25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Idea Behind Proposed Thrust Mixing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Thrust mixing means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</a:t>
                </a:r>
                <a:r>
                  <a:rPr lang="en-US" dirty="0" err="1" smtClean="0"/>
                  <a:t>.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Rotor thrust and drag-torque model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Individual torque to thrust ratio</a:t>
                </a:r>
                <a:endParaRPr lang="de-CH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04" t="-11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76" y="4977172"/>
            <a:ext cx="2945784" cy="1116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0" y="2204864"/>
            <a:ext cx="3678454" cy="2435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4653136"/>
            <a:ext cx="3852428" cy="1849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8"/>
          <a:stretch/>
        </p:blipFill>
        <p:spPr>
          <a:xfrm>
            <a:off x="1043608" y="1628800"/>
            <a:ext cx="2937043" cy="1116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1"/>
          <a:stretch/>
        </p:blipFill>
        <p:spPr>
          <a:xfrm>
            <a:off x="1043608" y="1639252"/>
            <a:ext cx="2937043" cy="109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356992"/>
            <a:ext cx="2048791" cy="584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10703"/>
            <a:ext cx="2393172" cy="13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Thrust Mixing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Initialize iteration</a:t>
            </a:r>
          </a:p>
          <a:p>
            <a:endParaRPr lang="en-US" dirty="0"/>
          </a:p>
          <a:p>
            <a:r>
              <a:rPr lang="en-US" dirty="0" smtClean="0"/>
              <a:t>Using rotor thrust and drag torque model</a:t>
            </a:r>
          </a:p>
          <a:p>
            <a:endParaRPr lang="en-US" dirty="0"/>
          </a:p>
          <a:p>
            <a:r>
              <a:rPr lang="en-US" dirty="0" smtClean="0"/>
              <a:t>Iterate</a:t>
            </a:r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72"/>
          <a:stretch/>
        </p:blipFill>
        <p:spPr>
          <a:xfrm>
            <a:off x="971600" y="1664804"/>
            <a:ext cx="4024783" cy="468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5" y="2695924"/>
            <a:ext cx="2442586" cy="697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>
          <a:xfrm>
            <a:off x="971600" y="3753036"/>
            <a:ext cx="4024783" cy="2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eth_masterfolie_ethkuppel</Template>
  <TotalTime>0</TotalTime>
  <Words>203</Words>
  <Application>Microsoft Office PowerPoint</Application>
  <PresentationFormat>On-screen Show (4:3)</PresentationFormat>
  <Paragraphs>68</Paragraphs>
  <Slides>14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Times</vt:lpstr>
      <vt:lpstr>Wingdings</vt:lpstr>
      <vt:lpstr>Standarddesign</vt:lpstr>
      <vt:lpstr>PowerPoint Presentation</vt:lpstr>
      <vt:lpstr>System Overview</vt:lpstr>
      <vt:lpstr>Dynamical System</vt:lpstr>
      <vt:lpstr>LQR Control Design</vt:lpstr>
      <vt:lpstr>Controller Trajectory Tracking Performance</vt:lpstr>
      <vt:lpstr>Controller Disturbance Rejection</vt:lpstr>
      <vt:lpstr>Body Torque Estimation</vt:lpstr>
      <vt:lpstr>Idea Behind Proposed Thrust Mixing</vt:lpstr>
      <vt:lpstr>Iterative Thrust Mixing</vt:lpstr>
      <vt:lpstr>Yaw Control Performance</vt:lpstr>
      <vt:lpstr>Idea Behind Handling Motor Saturations</vt:lpstr>
      <vt:lpstr>Prioritizing Motor Saturation</vt:lpstr>
      <vt:lpstr>Computation Times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RPG Presentation</dc:title>
  <dc:creator>Davide</dc:creator>
  <cp:lastModifiedBy>Matthias</cp:lastModifiedBy>
  <cp:revision>1085</cp:revision>
  <dcterms:created xsi:type="dcterms:W3CDTF">2006-10-04T12:22:52Z</dcterms:created>
  <dcterms:modified xsi:type="dcterms:W3CDTF">2017-05-31T03:45:08Z</dcterms:modified>
</cp:coreProperties>
</file>