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5" r:id="rId2"/>
    <p:sldId id="378" r:id="rId3"/>
    <p:sldId id="371" r:id="rId4"/>
    <p:sldId id="358" r:id="rId5"/>
    <p:sldId id="379" r:id="rId6"/>
    <p:sldId id="380" r:id="rId7"/>
    <p:sldId id="360" r:id="rId8"/>
    <p:sldId id="333" r:id="rId9"/>
    <p:sldId id="362" r:id="rId10"/>
    <p:sldId id="375" r:id="rId11"/>
    <p:sldId id="376" r:id="rId12"/>
    <p:sldId id="377" r:id="rId13"/>
    <p:sldId id="381" r:id="rId14"/>
    <p:sldId id="382" r:id="rId15"/>
    <p:sldId id="3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17" autoAdjust="0"/>
    <p:restoredTop sz="86971" autoAdjust="0"/>
  </p:normalViewPr>
  <p:slideViewPr>
    <p:cSldViewPr>
      <p:cViewPr>
        <p:scale>
          <a:sx n="100" d="100"/>
          <a:sy n="100" d="100"/>
        </p:scale>
        <p:origin x="-194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4CE0C-29E7-494E-B5A2-7EED9AC6FB4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E9336-EC25-4A09-A1AC-A80284887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2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877" indent="-285722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2888" indent="-228578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043" indent="-228578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199" indent="-228578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9EBDFF33-DF12-4580-8357-45C6BB12D255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1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E9336-EC25-4A09-A1AC-A802848874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2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linear: At each time</a:t>
            </a:r>
            <a:r>
              <a:rPr lang="en-US" baseline="0" dirty="0" smtClean="0"/>
              <a:t> there is one query sent by every robot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E9336-EC25-4A09-A1AC-A802848874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3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56320"/>
          </a:xfrm>
        </p:spPr>
        <p:txBody>
          <a:bodyPr/>
          <a:lstStyle>
            <a:lvl1pPr>
              <a:defRPr sz="38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5577" y="1052736"/>
            <a:ext cx="8836025" cy="5489352"/>
          </a:xfrm>
        </p:spPr>
        <p:txBody>
          <a:bodyPr/>
          <a:lstStyle>
            <a:lvl1pPr>
              <a:buClrTx/>
              <a:buFont typeface="Wingdings" pitchFamily="2" charset="2"/>
              <a:buChar char="Ø"/>
              <a:defRPr sz="2400">
                <a:latin typeface="Calibri" panose="020F0502020204030204" pitchFamily="34" charset="0"/>
                <a:cs typeface="Times" pitchFamily="18" charset="0"/>
              </a:defRPr>
            </a:lvl1pPr>
            <a:lvl2pPr>
              <a:defRPr sz="2300">
                <a:latin typeface="Calibri" panose="020F0502020204030204" pitchFamily="34" charset="0"/>
                <a:cs typeface="Times" pitchFamily="18" charset="0"/>
              </a:defRPr>
            </a:lvl2pPr>
            <a:lvl3pPr>
              <a:defRPr>
                <a:latin typeface="Calibri" panose="020F0502020204030204" pitchFamily="34" charset="0"/>
                <a:cs typeface="Times" pitchFamily="18" charset="0"/>
              </a:defRPr>
            </a:lvl3pPr>
            <a:lvl4pPr>
              <a:defRPr>
                <a:latin typeface="Calibri" panose="020F0502020204030204" pitchFamily="34" charset="0"/>
                <a:cs typeface="Times" pitchFamily="18" charset="0"/>
              </a:defRPr>
            </a:lvl4pPr>
            <a:lvl5pPr>
              <a:defRPr>
                <a:latin typeface="Calibri" panose="020F0502020204030204" pitchFamily="34" charset="0"/>
                <a:cs typeface="Times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61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56320"/>
          </a:xfrm>
        </p:spPr>
        <p:txBody>
          <a:bodyPr/>
          <a:lstStyle>
            <a:lvl1pPr>
              <a:defRPr sz="38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5595" y="1052736"/>
            <a:ext cx="8836025" cy="5489352"/>
          </a:xfrm>
        </p:spPr>
        <p:txBody>
          <a:bodyPr/>
          <a:lstStyle>
            <a:lvl1pPr>
              <a:buClrTx/>
              <a:buFont typeface="Wingdings" pitchFamily="2" charset="2"/>
              <a:buChar char="Ø"/>
              <a:defRPr sz="2400">
                <a:latin typeface="Calibri" panose="020F0502020204030204" pitchFamily="34" charset="0"/>
                <a:cs typeface="Times" pitchFamily="18" charset="0"/>
              </a:defRPr>
            </a:lvl1pPr>
            <a:lvl2pPr>
              <a:defRPr sz="2300">
                <a:latin typeface="Calibri" panose="020F0502020204030204" pitchFamily="34" charset="0"/>
                <a:cs typeface="Times" pitchFamily="18" charset="0"/>
              </a:defRPr>
            </a:lvl2pPr>
            <a:lvl3pPr>
              <a:defRPr>
                <a:latin typeface="Calibri" panose="020F0502020204030204" pitchFamily="34" charset="0"/>
                <a:cs typeface="Times" pitchFamily="18" charset="0"/>
              </a:defRPr>
            </a:lvl3pPr>
            <a:lvl4pPr>
              <a:defRPr>
                <a:latin typeface="Calibri" panose="020F0502020204030204" pitchFamily="34" charset="0"/>
                <a:cs typeface="Times" pitchFamily="18" charset="0"/>
              </a:defRPr>
            </a:lvl4pPr>
            <a:lvl5pPr>
              <a:defRPr>
                <a:latin typeface="Calibri" panose="020F0502020204030204" pitchFamily="34" charset="0"/>
                <a:cs typeface="Times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295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6E7B6-A840-4EA6-9088-DC1A32AB294F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F7C4C-9708-498A-9FA3-D19C4D4B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1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8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6129303"/>
            <a:ext cx="9144000" cy="728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" y="4114800"/>
            <a:ext cx="8839200" cy="165618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800" u="sng" dirty="0" smtClean="0">
                <a:latin typeface="Calibri" panose="020F0502020204030204" pitchFamily="34" charset="0"/>
              </a:rPr>
              <a:t>Titus </a:t>
            </a:r>
            <a:r>
              <a:rPr lang="en-US" sz="2800" u="sng" dirty="0" err="1" smtClean="0">
                <a:latin typeface="Calibri" panose="020F0502020204030204" pitchFamily="34" charset="0"/>
              </a:rPr>
              <a:t>Cieslewski</a:t>
            </a:r>
            <a:r>
              <a:rPr lang="en-US" sz="2800" dirty="0" smtClean="0">
                <a:latin typeface="Calibri" panose="020F0502020204030204" pitchFamily="34" charset="0"/>
              </a:rPr>
              <a:t>, </a:t>
            </a:r>
            <a:r>
              <a:rPr lang="en-US" sz="2800" dirty="0" err="1" smtClean="0">
                <a:latin typeface="Calibri" panose="020F0502020204030204" pitchFamily="34" charset="0"/>
              </a:rPr>
              <a:t>Davide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Scaramuzza</a:t>
            </a:r>
            <a:endParaRPr lang="de-CH" sz="2000" dirty="0" smtClean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61292" y="2312879"/>
            <a:ext cx="8839200" cy="19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800" b="0">
                <a:solidFill>
                  <a:schemeClr val="tx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6AB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6AB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6AB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6AB3"/>
                </a:solidFill>
                <a:latin typeface="Arial" charset="0"/>
              </a:defRPr>
            </a:lvl5pPr>
            <a:lvl6pPr marL="457200" algn="l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6AB3"/>
                </a:solidFill>
                <a:latin typeface="Arial" charset="0"/>
              </a:defRPr>
            </a:lvl6pPr>
            <a:lvl7pPr marL="914400" algn="l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6AB3"/>
                </a:solidFill>
                <a:latin typeface="Arial" charset="0"/>
              </a:defRPr>
            </a:lvl7pPr>
            <a:lvl8pPr marL="1371600" algn="l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6AB3"/>
                </a:solidFill>
                <a:latin typeface="Arial" charset="0"/>
              </a:defRPr>
            </a:lvl8pPr>
            <a:lvl9pPr marL="1828800" algn="l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6AB3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Efficient Decentralized Visual Place Recognition from Full-Image Descriptors</a:t>
            </a:r>
            <a:endParaRPr lang="en-US" sz="2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46690"/>
            <a:ext cx="1786562" cy="10360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9512" y="872716"/>
            <a:ext cx="4986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Institute of Informatics – Institute of Neuroinformatics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33954" y="254778"/>
            <a:ext cx="3690628" cy="516038"/>
            <a:chOff x="1818086" y="5516035"/>
            <a:chExt cx="17958349" cy="2511010"/>
          </a:xfrm>
        </p:grpSpPr>
        <p:pic>
          <p:nvPicPr>
            <p:cNvPr id="16" name="Bild 7" descr="uzh_logo_e_pos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086" y="5516035"/>
              <a:ext cx="7891746" cy="2511010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10371145" y="5994973"/>
              <a:ext cx="9405290" cy="2032072"/>
              <a:chOff x="4860032" y="758468"/>
              <a:chExt cx="2262683" cy="488867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16" t="30636" r="9216" b="30636"/>
              <a:stretch/>
            </p:blipFill>
            <p:spPr>
              <a:xfrm>
                <a:off x="4971841" y="758468"/>
                <a:ext cx="2150874" cy="398310"/>
              </a:xfrm>
              <a:prstGeom prst="rect">
                <a:avLst/>
              </a:prstGeom>
            </p:spPr>
          </p:pic>
          <p:cxnSp>
            <p:nvCxnSpPr>
              <p:cNvPr id="19" name="Straight Connector 18"/>
              <p:cNvCxnSpPr/>
              <p:nvPr/>
            </p:nvCxnSpPr>
            <p:spPr bwMode="auto">
              <a:xfrm>
                <a:off x="4860032" y="764704"/>
                <a:ext cx="0" cy="482631"/>
              </a:xfrm>
              <a:prstGeom prst="line">
                <a:avLst/>
              </a:prstGeom>
              <a:solidFill>
                <a:srgbClr val="5B9BD5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4" name="Rectangle 13"/>
          <p:cNvSpPr/>
          <p:nvPr/>
        </p:nvSpPr>
        <p:spPr>
          <a:xfrm>
            <a:off x="0" y="6474023"/>
            <a:ext cx="9144508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T. </a:t>
            </a:r>
            <a:r>
              <a:rPr lang="en-US" sz="1400" dirty="0" err="1"/>
              <a:t>Cieslewski</a:t>
            </a:r>
            <a:r>
              <a:rPr lang="en-US" sz="1400" dirty="0"/>
              <a:t>, D. </a:t>
            </a:r>
            <a:r>
              <a:rPr lang="en-US" sz="1400" dirty="0" err="1" smtClean="0"/>
              <a:t>Scaramuzza</a:t>
            </a:r>
            <a:r>
              <a:rPr lang="en-US" sz="1400" dirty="0" smtClean="0"/>
              <a:t>: </a:t>
            </a:r>
            <a:r>
              <a:rPr lang="en-US" sz="1400" i="1" dirty="0" smtClean="0"/>
              <a:t>Efficient </a:t>
            </a:r>
            <a:r>
              <a:rPr lang="en-US" sz="1400" i="1" dirty="0"/>
              <a:t>Decentralized Visual Place Recognition </a:t>
            </a:r>
            <a:r>
              <a:rPr lang="en-US" sz="1400" i="1" dirty="0" smtClean="0"/>
              <a:t>From Full-Image Descriptors </a:t>
            </a:r>
            <a:r>
              <a:rPr lang="en-US" sz="1400" b="1" dirty="0" smtClean="0"/>
              <a:t>MRS 2017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8388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effect 1: Reduced recall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95" y="1052736"/>
            <a:ext cx="4416405" cy="5489352"/>
          </a:xfrm>
        </p:spPr>
        <p:txBody>
          <a:bodyPr/>
          <a:lstStyle/>
          <a:p>
            <a:r>
              <a:rPr lang="en-US" dirty="0" smtClean="0"/>
              <a:t>Place recognition across </a:t>
            </a:r>
            <a:r>
              <a:rPr lang="en-US" b="1" dirty="0" smtClean="0"/>
              <a:t>cluster boundaries</a:t>
            </a:r>
            <a:r>
              <a:rPr lang="en-US" dirty="0" smtClean="0"/>
              <a:t> fails</a:t>
            </a:r>
          </a:p>
          <a:p>
            <a:r>
              <a:rPr lang="en-US" dirty="0" smtClean="0"/>
              <a:t>More robots = more cluster boundaries = less recall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21389" r="26250" b="33334"/>
          <a:stretch/>
        </p:blipFill>
        <p:spPr bwMode="auto">
          <a:xfrm>
            <a:off x="4572000" y="914400"/>
            <a:ext cx="4062771" cy="170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titus-c\Desktop\1712_mrs\Screenshot from 2017-11-30 14_11_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126" y="3124200"/>
            <a:ext cx="5061748" cy="328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474023"/>
            <a:ext cx="9144508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T. </a:t>
            </a:r>
            <a:r>
              <a:rPr lang="en-US" sz="1400" dirty="0" err="1"/>
              <a:t>Cieslewski</a:t>
            </a:r>
            <a:r>
              <a:rPr lang="en-US" sz="1400" dirty="0"/>
              <a:t>, D. </a:t>
            </a:r>
            <a:r>
              <a:rPr lang="en-US" sz="1400" dirty="0" err="1" smtClean="0"/>
              <a:t>Scaramuzza</a:t>
            </a:r>
            <a:r>
              <a:rPr lang="en-US" sz="1400" dirty="0" smtClean="0"/>
              <a:t>: </a:t>
            </a:r>
            <a:r>
              <a:rPr lang="en-US" sz="1400" i="1" dirty="0" smtClean="0"/>
              <a:t>Efficient </a:t>
            </a:r>
            <a:r>
              <a:rPr lang="en-US" sz="1400" i="1" dirty="0"/>
              <a:t>Decentralized Visual Place Recognition </a:t>
            </a:r>
            <a:r>
              <a:rPr lang="en-US" sz="1400" i="1" dirty="0" smtClean="0"/>
              <a:t>From Full-Image Descriptors </a:t>
            </a:r>
            <a:r>
              <a:rPr lang="en-US" sz="1400" b="1" dirty="0" smtClean="0"/>
              <a:t>MRS 2017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94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effect 2: Load imbalance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95" y="1052736"/>
            <a:ext cx="5483205" cy="5489352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b="1" dirty="0" smtClean="0"/>
              <a:t>evaluation</a:t>
            </a:r>
            <a:r>
              <a:rPr lang="en-US" dirty="0" smtClean="0"/>
              <a:t> data covers only a </a:t>
            </a:r>
            <a:r>
              <a:rPr lang="en-US" b="1" dirty="0" smtClean="0"/>
              <a:t>subset</a:t>
            </a:r>
            <a:r>
              <a:rPr lang="en-US" dirty="0" smtClean="0"/>
              <a:t> of the cluster </a:t>
            </a:r>
            <a:r>
              <a:rPr lang="en-US" b="1" dirty="0" smtClean="0"/>
              <a:t>training</a:t>
            </a:r>
            <a:r>
              <a:rPr lang="en-US" dirty="0" smtClean="0"/>
              <a:t> data…</a:t>
            </a:r>
          </a:p>
          <a:p>
            <a:r>
              <a:rPr lang="en-US" dirty="0" smtClean="0"/>
              <a:t>… not all robots receive queries</a:t>
            </a:r>
          </a:p>
          <a:p>
            <a:r>
              <a:rPr lang="en-US" dirty="0" smtClean="0"/>
              <a:t>Problem if environment not known a priori</a:t>
            </a:r>
            <a:endParaRPr lang="en-US" dirty="0"/>
          </a:p>
        </p:txBody>
      </p:sp>
      <p:pic>
        <p:nvPicPr>
          <p:cNvPr id="6" name="Picture 5" descr="C:\Users\titus-c\Desktop\1712_mrs\Screenshot from 2017-11-30 14_11_5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100" y="3200400"/>
            <a:ext cx="4988791" cy="322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5" t="18342" r="28334" b="18448"/>
          <a:stretch/>
        </p:blipFill>
        <p:spPr bwMode="auto">
          <a:xfrm>
            <a:off x="5638800" y="838200"/>
            <a:ext cx="331129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474023"/>
            <a:ext cx="9144508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T. </a:t>
            </a:r>
            <a:r>
              <a:rPr lang="en-US" sz="1400" dirty="0" err="1"/>
              <a:t>Cieslewski</a:t>
            </a:r>
            <a:r>
              <a:rPr lang="en-US" sz="1400" dirty="0"/>
              <a:t>, D. </a:t>
            </a:r>
            <a:r>
              <a:rPr lang="en-US" sz="1400" dirty="0" err="1" smtClean="0"/>
              <a:t>Scaramuzza</a:t>
            </a:r>
            <a:r>
              <a:rPr lang="en-US" sz="1400" dirty="0" smtClean="0"/>
              <a:t>: </a:t>
            </a:r>
            <a:r>
              <a:rPr lang="en-US" sz="1400" i="1" dirty="0" smtClean="0"/>
              <a:t>Efficient </a:t>
            </a:r>
            <a:r>
              <a:rPr lang="en-US" sz="1400" i="1" dirty="0"/>
              <a:t>Decentralized Visual Place Recognition </a:t>
            </a:r>
            <a:r>
              <a:rPr lang="en-US" sz="1400" i="1" dirty="0" smtClean="0"/>
              <a:t>From Full-Image Descriptors </a:t>
            </a:r>
            <a:r>
              <a:rPr lang="en-US" sz="1400" b="1" dirty="0" smtClean="0"/>
              <a:t>MRS 2017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17580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Trading off recall with balancing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95" y="1052736"/>
            <a:ext cx="5483205" cy="5489352"/>
          </a:xfrm>
        </p:spPr>
        <p:txBody>
          <a:bodyPr/>
          <a:lstStyle/>
          <a:p>
            <a:r>
              <a:rPr lang="en-US" dirty="0" smtClean="0"/>
              <a:t>“Solution”: Have </a:t>
            </a:r>
            <a:r>
              <a:rPr lang="en-US" b="1" dirty="0" smtClean="0"/>
              <a:t>several clusters per </a:t>
            </a:r>
            <a:r>
              <a:rPr lang="en-US" dirty="0" smtClean="0"/>
              <a:t>robot, mix uniformly</a:t>
            </a:r>
          </a:p>
          <a:p>
            <a:r>
              <a:rPr lang="en-US" dirty="0" smtClean="0"/>
              <a:t>More clusters per robot = better </a:t>
            </a:r>
            <a:r>
              <a:rPr lang="en-US" b="1" dirty="0" smtClean="0"/>
              <a:t>balancing</a:t>
            </a:r>
            <a:r>
              <a:rPr lang="en-US" dirty="0" smtClean="0"/>
              <a:t>, but more cluster boundaries = reduced </a:t>
            </a:r>
            <a:r>
              <a:rPr lang="en-US" b="1" dirty="0" smtClean="0"/>
              <a:t>recall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5" t="18342" r="28334" b="18448"/>
          <a:stretch/>
        </p:blipFill>
        <p:spPr bwMode="auto">
          <a:xfrm>
            <a:off x="5638800" y="838200"/>
            <a:ext cx="331129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1" t="20000" r="25104" b="9445"/>
          <a:stretch/>
        </p:blipFill>
        <p:spPr bwMode="auto">
          <a:xfrm>
            <a:off x="1921501" y="3124200"/>
            <a:ext cx="530099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474023"/>
            <a:ext cx="9144508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T. </a:t>
            </a:r>
            <a:r>
              <a:rPr lang="en-US" sz="1400" dirty="0" err="1"/>
              <a:t>Cieslewski</a:t>
            </a:r>
            <a:r>
              <a:rPr lang="en-US" sz="1400" dirty="0"/>
              <a:t>, D. </a:t>
            </a:r>
            <a:r>
              <a:rPr lang="en-US" sz="1400" dirty="0" err="1" smtClean="0"/>
              <a:t>Scaramuzza</a:t>
            </a:r>
            <a:r>
              <a:rPr lang="en-US" sz="1400" dirty="0" smtClean="0"/>
              <a:t>: </a:t>
            </a:r>
            <a:r>
              <a:rPr lang="en-US" sz="1400" i="1" dirty="0" smtClean="0"/>
              <a:t>Efficient </a:t>
            </a:r>
            <a:r>
              <a:rPr lang="en-US" sz="1400" i="1" dirty="0"/>
              <a:t>Decentralized Visual Place Recognition </a:t>
            </a:r>
            <a:r>
              <a:rPr lang="en-US" sz="1400" i="1" dirty="0" smtClean="0"/>
              <a:t>From Full-Image Descriptors </a:t>
            </a:r>
            <a:r>
              <a:rPr lang="en-US" sz="1400" b="1" dirty="0" smtClean="0"/>
              <a:t>MRS 2017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917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16" descr="Screenshot from 2017-05-08 11:51:16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75261" y="4800600"/>
            <a:ext cx="4803478" cy="167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part of decentralized Visual 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95" y="1052736"/>
            <a:ext cx="4416405" cy="5489352"/>
          </a:xfrm>
        </p:spPr>
        <p:txBody>
          <a:bodyPr/>
          <a:lstStyle/>
          <a:p>
            <a:r>
              <a:rPr lang="en-US" dirty="0" smtClean="0"/>
              <a:t>Decentralized Visual SLAM: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RelPose</a:t>
            </a:r>
            <a:r>
              <a:rPr lang="en-US" dirty="0" smtClean="0"/>
              <a:t>: Get actual SE3 </a:t>
            </a:r>
            <a:r>
              <a:rPr lang="en-US" b="1" dirty="0" smtClean="0"/>
              <a:t>Transform between cameras</a:t>
            </a:r>
            <a:r>
              <a:rPr lang="en-US" dirty="0" smtClean="0"/>
              <a:t> [</a:t>
            </a:r>
            <a:r>
              <a:rPr lang="en-US" dirty="0" err="1" smtClean="0"/>
              <a:t>Tardioli</a:t>
            </a:r>
            <a:r>
              <a:rPr lang="en-US" dirty="0" smtClean="0"/>
              <a:t> 2015]</a:t>
            </a:r>
          </a:p>
          <a:p>
            <a:r>
              <a:rPr lang="en-US" dirty="0" err="1" smtClean="0"/>
              <a:t>DOpt</a:t>
            </a:r>
            <a:r>
              <a:rPr lang="en-US" dirty="0" smtClean="0"/>
              <a:t>: </a:t>
            </a:r>
            <a:r>
              <a:rPr lang="en-US" dirty="0" err="1" smtClean="0"/>
              <a:t>Decenetralized</a:t>
            </a:r>
            <a:r>
              <a:rPr lang="en-US" dirty="0" smtClean="0"/>
              <a:t> </a:t>
            </a:r>
            <a:r>
              <a:rPr lang="en-US" b="1" dirty="0" smtClean="0"/>
              <a:t>Pose Graph Optimization</a:t>
            </a:r>
            <a:r>
              <a:rPr lang="en-US" dirty="0" smtClean="0"/>
              <a:t> [</a:t>
            </a:r>
            <a:r>
              <a:rPr lang="en-US" dirty="0" err="1" smtClean="0"/>
              <a:t>Choudhary</a:t>
            </a:r>
            <a:r>
              <a:rPr lang="en-US" dirty="0" smtClean="0"/>
              <a:t> 2016]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9" t="32222" r="24063" b="20185"/>
          <a:stretch/>
        </p:blipFill>
        <p:spPr bwMode="auto">
          <a:xfrm>
            <a:off x="381000" y="1635804"/>
            <a:ext cx="5295900" cy="217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t="24503" r="52083" b="8148"/>
          <a:stretch/>
        </p:blipFill>
        <p:spPr bwMode="auto">
          <a:xfrm>
            <a:off x="5791200" y="2209800"/>
            <a:ext cx="294544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508" y="6477000"/>
            <a:ext cx="9144508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T. </a:t>
            </a:r>
            <a:r>
              <a:rPr lang="en-US" sz="1400" dirty="0" err="1"/>
              <a:t>Cieslewski</a:t>
            </a:r>
            <a:r>
              <a:rPr lang="en-US" sz="1400" dirty="0"/>
              <a:t>, </a:t>
            </a:r>
            <a:r>
              <a:rPr lang="en-US" sz="1400" dirty="0" smtClean="0"/>
              <a:t>S. </a:t>
            </a:r>
            <a:r>
              <a:rPr lang="en-US" sz="1400" dirty="0" err="1" smtClean="0"/>
              <a:t>Choudhary</a:t>
            </a:r>
            <a:r>
              <a:rPr lang="en-US" sz="1400" dirty="0" smtClean="0"/>
              <a:t>, D</a:t>
            </a:r>
            <a:r>
              <a:rPr lang="en-US" sz="1400" dirty="0"/>
              <a:t>. </a:t>
            </a:r>
            <a:r>
              <a:rPr lang="en-US" sz="1400" dirty="0" err="1" smtClean="0"/>
              <a:t>Scaramuzza</a:t>
            </a:r>
            <a:r>
              <a:rPr lang="en-US" sz="1400" dirty="0" smtClean="0"/>
              <a:t>: </a:t>
            </a:r>
            <a:r>
              <a:rPr lang="en-US" sz="1400" i="1" dirty="0" smtClean="0"/>
              <a:t>Data-Efficient Decentralized Visual SLAM</a:t>
            </a:r>
            <a:r>
              <a:rPr lang="en-US" sz="1400" dirty="0" smtClean="0"/>
              <a:t> </a:t>
            </a:r>
            <a:r>
              <a:rPr lang="en-US" sz="1400" b="1" dirty="0" smtClean="0"/>
              <a:t>ICRA 2018 (submitted), </a:t>
            </a:r>
            <a:r>
              <a:rPr lang="en-US" sz="1400" b="1" dirty="0" err="1" smtClean="0"/>
              <a:t>ArXiv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4990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Decentralized Visual SLAM: Results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8" t="19260" r="19219" b="8889"/>
          <a:stretch/>
        </p:blipFill>
        <p:spPr bwMode="auto">
          <a:xfrm>
            <a:off x="304800" y="1017295"/>
            <a:ext cx="2985547" cy="22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9676" r="17343" b="11667"/>
          <a:stretch/>
        </p:blipFill>
        <p:spPr bwMode="auto">
          <a:xfrm>
            <a:off x="304800" y="3379495"/>
            <a:ext cx="3124200" cy="17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4" t="16667" r="25000" b="10277"/>
          <a:stretch/>
        </p:blipFill>
        <p:spPr bwMode="auto">
          <a:xfrm>
            <a:off x="5943601" y="914400"/>
            <a:ext cx="2763862" cy="230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4" t="33033" r="32500" b="22037"/>
          <a:stretch/>
        </p:blipFill>
        <p:spPr bwMode="auto">
          <a:xfrm>
            <a:off x="5691994" y="3369188"/>
            <a:ext cx="3267075" cy="183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962400" y="3217470"/>
            <a:ext cx="1447800" cy="543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86200" y="2848138"/>
            <a:ext cx="1414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Skip matches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2400" y="5562600"/>
            <a:ext cx="8891847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Ten robots, visual place recognition, optimization – </a:t>
            </a:r>
            <a:r>
              <a:rPr lang="en-US" b="1" dirty="0" smtClean="0"/>
              <a:t>2MB </a:t>
            </a:r>
            <a:r>
              <a:rPr lang="en-US" dirty="0" smtClean="0"/>
              <a:t>transmitted</a:t>
            </a:r>
            <a:r>
              <a:rPr lang="en-US" dirty="0"/>
              <a:t>!</a:t>
            </a:r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-508" y="6477000"/>
            <a:ext cx="9144508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T. </a:t>
            </a:r>
            <a:r>
              <a:rPr lang="en-US" sz="1400" dirty="0" err="1"/>
              <a:t>Cieslewski</a:t>
            </a:r>
            <a:r>
              <a:rPr lang="en-US" sz="1400" dirty="0"/>
              <a:t>, </a:t>
            </a:r>
            <a:r>
              <a:rPr lang="en-US" sz="1400" dirty="0" smtClean="0"/>
              <a:t>S. </a:t>
            </a:r>
            <a:r>
              <a:rPr lang="en-US" sz="1400" dirty="0" err="1" smtClean="0"/>
              <a:t>Choudhary</a:t>
            </a:r>
            <a:r>
              <a:rPr lang="en-US" sz="1400" dirty="0" smtClean="0"/>
              <a:t>, D</a:t>
            </a:r>
            <a:r>
              <a:rPr lang="en-US" sz="1400" dirty="0"/>
              <a:t>. </a:t>
            </a:r>
            <a:r>
              <a:rPr lang="en-US" sz="1400" dirty="0" err="1" smtClean="0"/>
              <a:t>Scaramuzza</a:t>
            </a:r>
            <a:r>
              <a:rPr lang="en-US" sz="1400" dirty="0" smtClean="0"/>
              <a:t>: </a:t>
            </a:r>
            <a:r>
              <a:rPr lang="en-US" sz="1400" i="1" dirty="0" smtClean="0"/>
              <a:t>Data-Efficient Decentralized Visual SLAM</a:t>
            </a:r>
            <a:r>
              <a:rPr lang="en-US" sz="1400" dirty="0" smtClean="0"/>
              <a:t> </a:t>
            </a:r>
            <a:r>
              <a:rPr lang="en-US" sz="1400" b="1" dirty="0" smtClean="0"/>
              <a:t>ICRA 2018 (submitted), </a:t>
            </a:r>
            <a:r>
              <a:rPr lang="en-US" sz="1400" b="1" dirty="0" err="1" smtClean="0"/>
              <a:t>ArXiv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632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21389" r="26250" b="33334"/>
          <a:stretch/>
        </p:blipFill>
        <p:spPr bwMode="auto">
          <a:xfrm>
            <a:off x="2884817" y="3048000"/>
            <a:ext cx="3515983" cy="14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summarize…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95" y="1052736"/>
            <a:ext cx="5026005" cy="5489352"/>
          </a:xfrm>
        </p:spPr>
        <p:txBody>
          <a:bodyPr/>
          <a:lstStyle/>
          <a:p>
            <a:r>
              <a:rPr lang="en-US" dirty="0" smtClean="0"/>
              <a:t>For decentralized SLAM</a:t>
            </a:r>
          </a:p>
          <a:p>
            <a:r>
              <a:rPr lang="en-US" b="1" dirty="0" smtClean="0"/>
              <a:t>Query only one</a:t>
            </a:r>
            <a:r>
              <a:rPr lang="en-US" dirty="0" smtClean="0"/>
              <a:t>, not all other robots</a:t>
            </a:r>
          </a:p>
          <a:p>
            <a:r>
              <a:rPr lang="en-US" b="1" dirty="0" smtClean="0"/>
              <a:t>Recall</a:t>
            </a:r>
            <a:r>
              <a:rPr lang="en-US" dirty="0" smtClean="0"/>
              <a:t> slightly affected</a:t>
            </a:r>
          </a:p>
          <a:p>
            <a:r>
              <a:rPr lang="en-US" dirty="0" smtClean="0"/>
              <a:t>Trade-off with load </a:t>
            </a:r>
            <a:r>
              <a:rPr lang="en-US" b="1" dirty="0" smtClean="0"/>
              <a:t>balancing</a:t>
            </a:r>
          </a:p>
          <a:p>
            <a:r>
              <a:rPr lang="en-US" dirty="0" smtClean="0"/>
              <a:t>Deployed in a full </a:t>
            </a:r>
            <a:r>
              <a:rPr lang="en-US" b="1" dirty="0" smtClean="0"/>
              <a:t>decentralized SLAM system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95" y="76200"/>
            <a:ext cx="2433405" cy="182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572000" y="1382066"/>
            <a:ext cx="2936824" cy="1665934"/>
            <a:chOff x="3651315" y="3124200"/>
            <a:chExt cx="4419600" cy="2267257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566" y="3920296"/>
              <a:ext cx="872699" cy="459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" name="Line 12"/>
            <p:cNvSpPr>
              <a:spLocks noChangeShapeType="1"/>
            </p:cNvSpPr>
            <p:nvPr/>
          </p:nvSpPr>
          <p:spPr bwMode="auto">
            <a:xfrm flipH="1" flipV="1">
              <a:off x="4251367" y="4103707"/>
              <a:ext cx="3045071" cy="93300"/>
            </a:xfrm>
            <a:prstGeom prst="line">
              <a:avLst/>
            </a:prstGeom>
            <a:noFill/>
            <a:ln w="36720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019" y="3990630"/>
              <a:ext cx="681896" cy="4725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9939" y="3124200"/>
              <a:ext cx="681896" cy="47257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450" y="4918882"/>
              <a:ext cx="681896" cy="47257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315" y="3907045"/>
              <a:ext cx="681896" cy="472575"/>
            </a:xfrm>
            <a:prstGeom prst="rect">
              <a:avLst/>
            </a:prstGeom>
          </p:spPr>
        </p:pic>
      </p:grp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5" t="18342" r="28334" b="18448"/>
          <a:stretch/>
        </p:blipFill>
        <p:spPr bwMode="auto">
          <a:xfrm>
            <a:off x="6502046" y="2590800"/>
            <a:ext cx="2489554" cy="177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C:\Users\titus-c\Desktop\1712_mrs\Screenshot from 2017-11-30 14_15_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" y="3728468"/>
            <a:ext cx="2600163" cy="168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1" t="20000" r="25104" b="9445"/>
          <a:stretch/>
        </p:blipFill>
        <p:spPr bwMode="auto">
          <a:xfrm>
            <a:off x="2643589" y="4495800"/>
            <a:ext cx="270939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0" y="6245423"/>
            <a:ext cx="9144508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T. </a:t>
            </a:r>
            <a:r>
              <a:rPr lang="en-US" sz="1400" dirty="0" err="1"/>
              <a:t>Cieslewski</a:t>
            </a:r>
            <a:r>
              <a:rPr lang="en-US" sz="1400" dirty="0"/>
              <a:t>, D. </a:t>
            </a:r>
            <a:r>
              <a:rPr lang="en-US" sz="1400" dirty="0" err="1" smtClean="0"/>
              <a:t>Scaramuzza</a:t>
            </a:r>
            <a:r>
              <a:rPr lang="en-US" sz="1400" dirty="0" smtClean="0"/>
              <a:t>: </a:t>
            </a:r>
            <a:r>
              <a:rPr lang="en-US" sz="1400" i="1" dirty="0" smtClean="0"/>
              <a:t>Efficient </a:t>
            </a:r>
            <a:r>
              <a:rPr lang="en-US" sz="1400" i="1" dirty="0"/>
              <a:t>Decentralized Visual Place Recognition </a:t>
            </a:r>
            <a:r>
              <a:rPr lang="en-US" sz="1400" i="1" dirty="0" smtClean="0"/>
              <a:t>From Full-Image Descriptors </a:t>
            </a:r>
            <a:r>
              <a:rPr lang="en-US" sz="1400" b="1" dirty="0" smtClean="0"/>
              <a:t>MRS 2017</a:t>
            </a:r>
            <a:endParaRPr lang="en-US" sz="1400" b="1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9" t="32222" r="24063" b="20185"/>
          <a:stretch/>
        </p:blipFill>
        <p:spPr bwMode="auto">
          <a:xfrm>
            <a:off x="5410200" y="4572000"/>
            <a:ext cx="3693202" cy="151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-508" y="6477000"/>
            <a:ext cx="9144508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T. </a:t>
            </a:r>
            <a:r>
              <a:rPr lang="en-US" sz="1400" dirty="0" err="1"/>
              <a:t>Cieslewski</a:t>
            </a:r>
            <a:r>
              <a:rPr lang="en-US" sz="1400" dirty="0"/>
              <a:t>, </a:t>
            </a:r>
            <a:r>
              <a:rPr lang="en-US" sz="1400" dirty="0" smtClean="0"/>
              <a:t>S. </a:t>
            </a:r>
            <a:r>
              <a:rPr lang="en-US" sz="1400" dirty="0" err="1" smtClean="0"/>
              <a:t>Choudhary</a:t>
            </a:r>
            <a:r>
              <a:rPr lang="en-US" sz="1400" dirty="0" smtClean="0"/>
              <a:t>, D</a:t>
            </a:r>
            <a:r>
              <a:rPr lang="en-US" sz="1400" dirty="0"/>
              <a:t>. </a:t>
            </a:r>
            <a:r>
              <a:rPr lang="en-US" sz="1400" dirty="0" err="1" smtClean="0"/>
              <a:t>Scaramuzza</a:t>
            </a:r>
            <a:r>
              <a:rPr lang="en-US" sz="1400" dirty="0" smtClean="0"/>
              <a:t>: </a:t>
            </a:r>
            <a:r>
              <a:rPr lang="en-US" sz="1400" i="1" dirty="0" smtClean="0"/>
              <a:t>Data-Efficient Decentralized Visual SLAM</a:t>
            </a:r>
            <a:r>
              <a:rPr lang="en-US" sz="1400" dirty="0" smtClean="0"/>
              <a:t> </a:t>
            </a:r>
            <a:r>
              <a:rPr lang="en-US" sz="1400" b="1" dirty="0" smtClean="0"/>
              <a:t>ICRA 2018 (submitted), </a:t>
            </a:r>
            <a:r>
              <a:rPr lang="en-US" sz="1400" b="1" dirty="0" err="1" smtClean="0"/>
              <a:t>ArXiv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5432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08" y="6477000"/>
            <a:ext cx="9144508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T. </a:t>
            </a:r>
            <a:r>
              <a:rPr lang="en-US" sz="1400" dirty="0" err="1"/>
              <a:t>Cieslewski</a:t>
            </a:r>
            <a:r>
              <a:rPr lang="en-US" sz="1400" dirty="0"/>
              <a:t>, </a:t>
            </a:r>
            <a:r>
              <a:rPr lang="en-US" sz="1400" dirty="0" smtClean="0"/>
              <a:t>S. </a:t>
            </a:r>
            <a:r>
              <a:rPr lang="en-US" sz="1400" dirty="0" err="1" smtClean="0"/>
              <a:t>Choudhary</a:t>
            </a:r>
            <a:r>
              <a:rPr lang="en-US" sz="1400" dirty="0" smtClean="0"/>
              <a:t>, D</a:t>
            </a:r>
            <a:r>
              <a:rPr lang="en-US" sz="1400" dirty="0"/>
              <a:t>. </a:t>
            </a:r>
            <a:r>
              <a:rPr lang="en-US" sz="1400" dirty="0" err="1" smtClean="0"/>
              <a:t>Scaramuzza</a:t>
            </a:r>
            <a:r>
              <a:rPr lang="en-US" sz="1400" dirty="0" smtClean="0"/>
              <a:t>: </a:t>
            </a:r>
            <a:r>
              <a:rPr lang="en-US" sz="1400" i="1" dirty="0" smtClean="0"/>
              <a:t>Data-Efficient Decentralized Visual SLAM</a:t>
            </a:r>
            <a:r>
              <a:rPr lang="en-US" sz="1400" dirty="0" smtClean="0"/>
              <a:t> </a:t>
            </a:r>
            <a:r>
              <a:rPr lang="en-US" sz="1400" b="1" dirty="0" smtClean="0"/>
              <a:t>ICRA 2018 (submitted), </a:t>
            </a:r>
            <a:r>
              <a:rPr lang="en-US" sz="1400" b="1" dirty="0" err="1" smtClean="0"/>
              <a:t>ArXiv</a:t>
            </a:r>
            <a:endParaRPr lang="en-US" sz="1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Decentralized Visual Place Recognition for </a:t>
            </a:r>
            <a:r>
              <a:rPr lang="en-US" b="1" dirty="0" smtClean="0"/>
              <a:t>Decentralized</a:t>
            </a:r>
            <a:r>
              <a:rPr lang="en-US" dirty="0" smtClean="0"/>
              <a:t> Visual </a:t>
            </a:r>
            <a:r>
              <a:rPr lang="en-US" b="1" dirty="0" smtClean="0"/>
              <a:t>SLAM</a:t>
            </a:r>
            <a:r>
              <a:rPr lang="en-US" dirty="0" smtClean="0"/>
              <a:t> (sub. ICRA 2018, </a:t>
            </a:r>
            <a:r>
              <a:rPr lang="en-US" dirty="0" err="1" smtClean="0"/>
              <a:t>ArXiv</a:t>
            </a:r>
            <a:r>
              <a:rPr lang="en-US" dirty="0" smtClean="0"/>
              <a:t>)</a:t>
            </a:r>
            <a:endParaRPr lang="en-US" b="1" dirty="0" smtClean="0"/>
          </a:p>
          <a:p>
            <a:r>
              <a:rPr lang="en-US" dirty="0" smtClean="0"/>
              <a:t>Situational awareness for a group of robots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785" y="2590800"/>
            <a:ext cx="4448431" cy="334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248400"/>
            <a:ext cx="9144508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T. </a:t>
            </a:r>
            <a:r>
              <a:rPr lang="en-US" sz="1400" dirty="0" err="1"/>
              <a:t>Cieslewski</a:t>
            </a:r>
            <a:r>
              <a:rPr lang="en-US" sz="1400" dirty="0"/>
              <a:t>, D. </a:t>
            </a:r>
            <a:r>
              <a:rPr lang="en-US" sz="1400" dirty="0" err="1" smtClean="0"/>
              <a:t>Scaramuzza</a:t>
            </a:r>
            <a:r>
              <a:rPr lang="en-US" sz="1400" dirty="0" smtClean="0"/>
              <a:t>: </a:t>
            </a:r>
            <a:r>
              <a:rPr lang="en-US" sz="1400" i="1" dirty="0" smtClean="0"/>
              <a:t>Efficient </a:t>
            </a:r>
            <a:r>
              <a:rPr lang="en-US" sz="1400" i="1" dirty="0"/>
              <a:t>Decentralized Visual Place Recognition </a:t>
            </a:r>
            <a:r>
              <a:rPr lang="en-US" sz="1400" i="1" dirty="0" smtClean="0"/>
              <a:t>From Full-Image Descriptors </a:t>
            </a:r>
            <a:r>
              <a:rPr lang="en-US" sz="1400" b="1" dirty="0" smtClean="0"/>
              <a:t>MRS 2017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495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relative pose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95" y="1052736"/>
            <a:ext cx="4416405" cy="5489352"/>
          </a:xfrm>
        </p:spPr>
        <p:txBody>
          <a:bodyPr>
            <a:normAutofit/>
          </a:bodyPr>
          <a:lstStyle/>
          <a:p>
            <a:r>
              <a:rPr lang="en-US" dirty="0" smtClean="0"/>
              <a:t>Direct: </a:t>
            </a:r>
            <a:r>
              <a:rPr lang="en-US" b="1" dirty="0" smtClean="0"/>
              <a:t>Measure</a:t>
            </a:r>
            <a:r>
              <a:rPr lang="en-US" dirty="0" smtClean="0"/>
              <a:t> the other robot’s position </a:t>
            </a:r>
            <a:r>
              <a:rPr lang="en-US" b="1" dirty="0" smtClean="0"/>
              <a:t>directly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Roumeliotis</a:t>
            </a:r>
            <a:r>
              <a:rPr lang="en-US" dirty="0" smtClean="0"/>
              <a:t> 2002, Howard 2006, </a:t>
            </a:r>
            <a:r>
              <a:rPr lang="en-US" dirty="0" err="1" smtClean="0"/>
              <a:t>Franchi</a:t>
            </a:r>
            <a:r>
              <a:rPr lang="en-US" dirty="0" smtClean="0"/>
              <a:t> 2009, Kim 2010, </a:t>
            </a:r>
            <a:r>
              <a:rPr lang="en-US" dirty="0" smtClean="0"/>
              <a:t>Paull 2015, </a:t>
            </a:r>
            <a:r>
              <a:rPr lang="en-US" dirty="0" err="1" smtClean="0"/>
              <a:t>Choudhary</a:t>
            </a:r>
            <a:r>
              <a:rPr lang="en-US" dirty="0" smtClean="0"/>
              <a:t> </a:t>
            </a:r>
            <a:r>
              <a:rPr lang="en-US" dirty="0" smtClean="0"/>
              <a:t>2016, </a:t>
            </a:r>
            <a:r>
              <a:rPr lang="en-US" dirty="0" smtClean="0"/>
              <a:t>Halsted 2017, …]</a:t>
            </a:r>
            <a:endParaRPr lang="en-US" dirty="0" smtClean="0"/>
          </a:p>
          <a:p>
            <a:r>
              <a:rPr lang="en-US" dirty="0" smtClean="0"/>
              <a:t>Indirect: </a:t>
            </a:r>
            <a:r>
              <a:rPr lang="en-US" b="1" dirty="0" smtClean="0"/>
              <a:t>Match observations</a:t>
            </a:r>
          </a:p>
          <a:p>
            <a:pPr lvl="1"/>
            <a:r>
              <a:rPr lang="en-US" dirty="0" smtClean="0"/>
              <a:t>No extra hardware</a:t>
            </a:r>
          </a:p>
          <a:p>
            <a:pPr lvl="1"/>
            <a:r>
              <a:rPr lang="en-US" dirty="0" smtClean="0"/>
              <a:t>More </a:t>
            </a:r>
            <a:r>
              <a:rPr lang="en-US" b="1" dirty="0" smtClean="0"/>
              <a:t>recall</a:t>
            </a:r>
            <a:r>
              <a:rPr lang="en-US" dirty="0" smtClean="0"/>
              <a:t> than just line of sight</a:t>
            </a:r>
          </a:p>
          <a:p>
            <a:pPr lvl="1"/>
            <a:r>
              <a:rPr lang="en-US" dirty="0" smtClean="0"/>
              <a:t>But: Needs </a:t>
            </a:r>
            <a:r>
              <a:rPr lang="en-US" b="1" dirty="0" smtClean="0"/>
              <a:t>communication</a:t>
            </a:r>
          </a:p>
          <a:p>
            <a:pPr lvl="1"/>
            <a:r>
              <a:rPr lang="en-US" dirty="0" smtClean="0"/>
              <a:t>Assuming given (can be multi-hop)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74023"/>
            <a:ext cx="9144508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T. </a:t>
            </a:r>
            <a:r>
              <a:rPr lang="en-US" sz="1400" dirty="0" err="1"/>
              <a:t>Cieslewski</a:t>
            </a:r>
            <a:r>
              <a:rPr lang="en-US" sz="1400" dirty="0"/>
              <a:t>, D. </a:t>
            </a:r>
            <a:r>
              <a:rPr lang="en-US" sz="1400" dirty="0" err="1" smtClean="0"/>
              <a:t>Scaramuzza</a:t>
            </a:r>
            <a:r>
              <a:rPr lang="en-US" sz="1400" dirty="0" smtClean="0"/>
              <a:t>: </a:t>
            </a:r>
            <a:r>
              <a:rPr lang="en-US" sz="1400" i="1" dirty="0" smtClean="0"/>
              <a:t>Efficient </a:t>
            </a:r>
            <a:r>
              <a:rPr lang="en-US" sz="1400" i="1" dirty="0"/>
              <a:t>Decentralized Visual Place Recognition </a:t>
            </a:r>
            <a:r>
              <a:rPr lang="en-US" sz="1400" i="1" dirty="0" smtClean="0"/>
              <a:t>From Full-Image Descriptors </a:t>
            </a:r>
            <a:r>
              <a:rPr lang="en-US" sz="1400" b="1" dirty="0" smtClean="0"/>
              <a:t>MRS 2017</a:t>
            </a:r>
            <a:endParaRPr lang="en-US" sz="14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46769" y="1181396"/>
            <a:ext cx="4253723" cy="4686004"/>
            <a:chOff x="4746769" y="1880828"/>
            <a:chExt cx="4253723" cy="4686004"/>
          </a:xfrm>
        </p:grpSpPr>
        <p:grpSp>
          <p:nvGrpSpPr>
            <p:cNvPr id="13" name="Group 12"/>
            <p:cNvGrpSpPr/>
            <p:nvPr/>
          </p:nvGrpSpPr>
          <p:grpSpPr>
            <a:xfrm>
              <a:off x="5019984" y="1880828"/>
              <a:ext cx="3980508" cy="4686004"/>
              <a:chOff x="5019984" y="1880828"/>
              <a:chExt cx="3980508" cy="4686004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303" t="41820" r="50409" b="21944"/>
              <a:stretch/>
            </p:blipFill>
            <p:spPr bwMode="auto">
              <a:xfrm>
                <a:off x="5202621" y="1880828"/>
                <a:ext cx="3797871" cy="4475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6948264" y="2600908"/>
                <a:ext cx="540060" cy="1517604"/>
              </a:xfrm>
              <a:prstGeom prst="straightConnector1">
                <a:avLst/>
              </a:prstGeom>
              <a:solidFill>
                <a:schemeClr val="accent1"/>
              </a:solidFill>
              <a:ln w="4762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sp>
            <p:nvSpPr>
              <p:cNvPr id="17" name="Isosceles Triangle 16"/>
              <p:cNvSpPr/>
              <p:nvPr/>
            </p:nvSpPr>
            <p:spPr bwMode="auto">
              <a:xfrm rot="1136231">
                <a:off x="5019984" y="2334565"/>
                <a:ext cx="2170812" cy="4232267"/>
              </a:xfrm>
              <a:prstGeom prst="triangle">
                <a:avLst/>
              </a:prstGeom>
              <a:gradFill>
                <a:gsLst>
                  <a:gs pos="11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sp>
          <p:nvSpPr>
            <p:cNvPr id="14" name="Isosceles Triangle 13"/>
            <p:cNvSpPr/>
            <p:nvPr/>
          </p:nvSpPr>
          <p:spPr bwMode="auto">
            <a:xfrm rot="3026347">
              <a:off x="5192880" y="3759991"/>
              <a:ext cx="2240898" cy="3133120"/>
            </a:xfrm>
            <a:prstGeom prst="triangle">
              <a:avLst/>
            </a:prstGeom>
            <a:gradFill>
              <a:gsLst>
                <a:gs pos="100000">
                  <a:schemeClr val="bg1">
                    <a:alpha val="29000"/>
                  </a:schemeClr>
                </a:gs>
                <a:gs pos="0">
                  <a:srgbClr val="FF0000">
                    <a:lumMod val="69000"/>
                    <a:lumOff val="31000"/>
                  </a:srgbClr>
                </a:gs>
                <a:gs pos="100000">
                  <a:srgbClr val="FF0000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Decentralized Visual Place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Query everyone?</a:t>
            </a:r>
          </a:p>
          <a:p>
            <a:r>
              <a:rPr lang="en-US" b="1" dirty="0" smtClean="0"/>
              <a:t>O(n)</a:t>
            </a:r>
            <a:r>
              <a:rPr lang="en-US" dirty="0" smtClean="0"/>
              <a:t> per place query</a:t>
            </a:r>
          </a:p>
          <a:p>
            <a:r>
              <a:rPr lang="en-US" dirty="0" smtClean="0"/>
              <a:t>Reduce bandwidth: Pruning [</a:t>
            </a:r>
            <a:r>
              <a:rPr lang="en-US" dirty="0" err="1" smtClean="0"/>
              <a:t>Volkov</a:t>
            </a:r>
            <a:r>
              <a:rPr lang="en-US" dirty="0" smtClean="0"/>
              <a:t> 2015], dim. Reduction [Lynen 2015], alt. representation [Jacobson 2017], object-based [</a:t>
            </a:r>
            <a:r>
              <a:rPr lang="en-US" dirty="0" err="1" smtClean="0"/>
              <a:t>Choudhary</a:t>
            </a:r>
            <a:r>
              <a:rPr lang="en-US" dirty="0" smtClean="0"/>
              <a:t> 2017]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59662" y="3352800"/>
            <a:ext cx="5424677" cy="2974441"/>
            <a:chOff x="762000" y="2153790"/>
            <a:chExt cx="7467600" cy="4094610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080" y="3591520"/>
              <a:ext cx="1474560" cy="829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680" y="4670193"/>
              <a:ext cx="1474560" cy="829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8840" y="3011138"/>
              <a:ext cx="1474560" cy="829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 flipV="1">
              <a:off x="4834441" y="3093227"/>
              <a:ext cx="2086560" cy="829528"/>
            </a:xfrm>
            <a:prstGeom prst="line">
              <a:avLst/>
            </a:prstGeom>
            <a:noFill/>
            <a:ln w="36720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4917959" y="4556741"/>
              <a:ext cx="2003041" cy="1108597"/>
            </a:xfrm>
            <a:prstGeom prst="line">
              <a:avLst/>
            </a:prstGeom>
            <a:noFill/>
            <a:ln w="36720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 flipV="1">
              <a:off x="1775881" y="3922755"/>
              <a:ext cx="5145120" cy="168497"/>
            </a:xfrm>
            <a:prstGeom prst="line">
              <a:avLst/>
            </a:prstGeom>
            <a:noFill/>
            <a:ln w="36720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431" y="3718541"/>
              <a:ext cx="1152169" cy="85345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2153790"/>
              <a:ext cx="1152169" cy="85345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677" y="5394941"/>
              <a:ext cx="1152169" cy="85345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3567588"/>
              <a:ext cx="1152169" cy="853459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0" y="6474023"/>
            <a:ext cx="9144508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T. </a:t>
            </a:r>
            <a:r>
              <a:rPr lang="en-US" sz="1400" dirty="0" err="1"/>
              <a:t>Cieslewski</a:t>
            </a:r>
            <a:r>
              <a:rPr lang="en-US" sz="1400" dirty="0"/>
              <a:t>, D. </a:t>
            </a:r>
            <a:r>
              <a:rPr lang="en-US" sz="1400" dirty="0" err="1" smtClean="0"/>
              <a:t>Scaramuzza</a:t>
            </a:r>
            <a:r>
              <a:rPr lang="en-US" sz="1400" dirty="0" smtClean="0"/>
              <a:t>: </a:t>
            </a:r>
            <a:r>
              <a:rPr lang="en-US" sz="1400" i="1" dirty="0" smtClean="0"/>
              <a:t>Efficient </a:t>
            </a:r>
            <a:r>
              <a:rPr lang="en-US" sz="1400" i="1" dirty="0"/>
              <a:t>Decentralized Visual Place Recognition </a:t>
            </a:r>
            <a:r>
              <a:rPr lang="en-US" sz="1400" i="1" dirty="0" smtClean="0"/>
              <a:t>From Full-Image Descriptors </a:t>
            </a:r>
            <a:r>
              <a:rPr lang="en-US" sz="1400" b="1" dirty="0" smtClean="0"/>
              <a:t>MRS 2017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602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Decentralized Visual Place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do better!</a:t>
            </a:r>
          </a:p>
          <a:p>
            <a:r>
              <a:rPr lang="en-US" b="1" dirty="0" smtClean="0"/>
              <a:t>O(1)</a:t>
            </a:r>
            <a:r>
              <a:rPr lang="en-US" dirty="0" smtClean="0"/>
              <a:t> per place query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474023"/>
            <a:ext cx="9144508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T. </a:t>
            </a:r>
            <a:r>
              <a:rPr lang="en-US" sz="1400" dirty="0" err="1"/>
              <a:t>Cieslewski</a:t>
            </a:r>
            <a:r>
              <a:rPr lang="en-US" sz="1400" dirty="0"/>
              <a:t>, D. </a:t>
            </a:r>
            <a:r>
              <a:rPr lang="en-US" sz="1400" dirty="0" err="1" smtClean="0"/>
              <a:t>Scaramuzza</a:t>
            </a:r>
            <a:r>
              <a:rPr lang="en-US" sz="1400" dirty="0" smtClean="0"/>
              <a:t>: </a:t>
            </a:r>
            <a:r>
              <a:rPr lang="en-US" sz="1400" i="1" dirty="0" smtClean="0"/>
              <a:t>Efficient </a:t>
            </a:r>
            <a:r>
              <a:rPr lang="en-US" sz="1400" i="1" dirty="0"/>
              <a:t>Decentralized Visual Place Recognition </a:t>
            </a:r>
            <a:r>
              <a:rPr lang="en-US" sz="1400" i="1" dirty="0" smtClean="0"/>
              <a:t>From Full-Image Descriptors </a:t>
            </a:r>
            <a:r>
              <a:rPr lang="en-US" sz="1400" b="1" dirty="0" smtClean="0"/>
              <a:t>MRS 2017</a:t>
            </a:r>
            <a:endParaRPr lang="en-US" sz="1400" b="1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309" y="4397208"/>
            <a:ext cx="1071162" cy="60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Line 12"/>
          <p:cNvSpPr>
            <a:spLocks noChangeShapeType="1"/>
          </p:cNvSpPr>
          <p:nvPr/>
        </p:nvSpPr>
        <p:spPr bwMode="auto">
          <a:xfrm flipH="1" flipV="1">
            <a:off x="2596174" y="4637826"/>
            <a:ext cx="3737561" cy="122401"/>
          </a:xfrm>
          <a:prstGeom prst="line">
            <a:avLst/>
          </a:prstGeom>
          <a:noFill/>
          <a:ln w="3672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371" y="4489480"/>
            <a:ext cx="836968" cy="6199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54" y="3352800"/>
            <a:ext cx="836968" cy="6199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070" y="5707264"/>
            <a:ext cx="836968" cy="61997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62" y="4379823"/>
            <a:ext cx="836968" cy="61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 recognition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NetVLAD</a:t>
                </a:r>
                <a:r>
                  <a:rPr lang="en-US" dirty="0"/>
                  <a:t>: State-of-the-art CNN descriptor [</a:t>
                </a:r>
                <a:r>
                  <a:rPr lang="en-US" dirty="0" err="1"/>
                  <a:t>Arandjelović</a:t>
                </a:r>
                <a:r>
                  <a:rPr lang="en-US" dirty="0"/>
                  <a:t> 2016]</a:t>
                </a:r>
              </a:p>
              <a:p>
                <a:r>
                  <a:rPr lang="en-US" dirty="0" smtClean="0"/>
                  <a:t>Converts images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into </a:t>
                </a:r>
                <a:r>
                  <a:rPr lang="en-US" b="1" dirty="0" smtClean="0"/>
                  <a:t>vectors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acc>
                  </m:oMath>
                </a14:m>
                <a:endParaRPr lang="en-US" dirty="0" smtClean="0"/>
              </a:p>
              <a:p>
                <a:r>
                  <a:rPr lang="en-US" dirty="0" smtClean="0"/>
                  <a:t>Two images considered from same place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a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b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ℓ2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Precision-recall</a:t>
                </a:r>
                <a:r>
                  <a:rPr lang="en-US" dirty="0" smtClean="0"/>
                  <a:t> metric, area-under-curve</a:t>
                </a:r>
              </a:p>
              <a:p>
                <a:r>
                  <a:rPr lang="en-US" dirty="0" smtClean="0"/>
                  <a:t>Here, mainly evaluated on the </a:t>
                </a:r>
                <a:r>
                  <a:rPr lang="en-US" b="1" dirty="0" smtClean="0"/>
                  <a:t>KITTI</a:t>
                </a:r>
                <a:r>
                  <a:rPr lang="en-US" dirty="0" smtClean="0"/>
                  <a:t> dataset [Geiger 2013]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6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21389" r="26250" b="33334"/>
          <a:stretch/>
        </p:blipFill>
        <p:spPr bwMode="auto">
          <a:xfrm>
            <a:off x="76201" y="3746958"/>
            <a:ext cx="5410199" cy="227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t="26296" r="34560" b="18704"/>
          <a:stretch/>
        </p:blipFill>
        <p:spPr bwMode="auto">
          <a:xfrm>
            <a:off x="5562600" y="3810000"/>
            <a:ext cx="358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508" y="6477000"/>
            <a:ext cx="9144508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T. </a:t>
            </a:r>
            <a:r>
              <a:rPr lang="en-US" sz="1400" dirty="0" err="1"/>
              <a:t>Cieslewski</a:t>
            </a:r>
            <a:r>
              <a:rPr lang="en-US" sz="1400" dirty="0"/>
              <a:t>, D. </a:t>
            </a:r>
            <a:r>
              <a:rPr lang="en-US" sz="1400" dirty="0" err="1" smtClean="0"/>
              <a:t>Scaramuzza</a:t>
            </a:r>
            <a:r>
              <a:rPr lang="en-US" sz="1400" dirty="0" smtClean="0"/>
              <a:t>: </a:t>
            </a:r>
            <a:r>
              <a:rPr lang="en-US" sz="1400" i="1" dirty="0" smtClean="0"/>
              <a:t>Efficient </a:t>
            </a:r>
            <a:r>
              <a:rPr lang="en-US" sz="1400" i="1" dirty="0"/>
              <a:t>Decentralized Visual Place Recognition </a:t>
            </a:r>
            <a:r>
              <a:rPr lang="en-US" sz="1400" i="1" dirty="0" smtClean="0"/>
              <a:t>From Full-Image Descriptors </a:t>
            </a:r>
            <a:r>
              <a:rPr lang="en-US" sz="1400" b="1" dirty="0" smtClean="0"/>
              <a:t>MRS 2017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6397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Hash Tables (DHTs)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7" y="1052736"/>
            <a:ext cx="4187823" cy="5489352"/>
          </a:xfrm>
        </p:spPr>
        <p:txBody>
          <a:bodyPr/>
          <a:lstStyle/>
          <a:p>
            <a:r>
              <a:rPr lang="en-US" dirty="0" smtClean="0"/>
              <a:t>Developed by the distributed computing community in the early 2000s (e.g. [</a:t>
            </a:r>
            <a:r>
              <a:rPr lang="en-US" dirty="0" err="1" smtClean="0"/>
              <a:t>Stoica</a:t>
            </a:r>
            <a:r>
              <a:rPr lang="en-US" dirty="0" smtClean="0"/>
              <a:t> 2001])</a:t>
            </a:r>
          </a:p>
          <a:p>
            <a:r>
              <a:rPr lang="en-US" dirty="0" smtClean="0"/>
              <a:t>Efficient </a:t>
            </a:r>
            <a:r>
              <a:rPr lang="en-US" b="1" dirty="0" smtClean="0"/>
              <a:t>Key-Value lookup </a:t>
            </a:r>
            <a:r>
              <a:rPr lang="en-US" dirty="0" smtClean="0"/>
              <a:t>in a </a:t>
            </a:r>
            <a:r>
              <a:rPr lang="en-US" b="1" dirty="0" smtClean="0"/>
              <a:t>distributed</a:t>
            </a:r>
            <a:r>
              <a:rPr lang="en-US" dirty="0" smtClean="0"/>
              <a:t> map</a:t>
            </a:r>
          </a:p>
          <a:p>
            <a:r>
              <a:rPr lang="en-US" dirty="0" smtClean="0"/>
              <a:t>Key insight: </a:t>
            </a:r>
            <a:r>
              <a:rPr lang="en-US" b="1" dirty="0" smtClean="0"/>
              <a:t>Deterministic assignment </a:t>
            </a:r>
            <a:r>
              <a:rPr lang="en-US" dirty="0" smtClean="0"/>
              <a:t>of keys to peers: Report new data to and query only one </a:t>
            </a:r>
            <a:r>
              <a:rPr lang="en-US" dirty="0" smtClean="0"/>
              <a:t>peer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724400" y="1905000"/>
            <a:ext cx="3886200" cy="3886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6" idx="0"/>
          </p:cNvCxnSpPr>
          <p:nvPr/>
        </p:nvCxnSpPr>
        <p:spPr>
          <a:xfrm flipV="1">
            <a:off x="6667500" y="1752600"/>
            <a:ext cx="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" idx="7"/>
          </p:cNvCxnSpPr>
          <p:nvPr/>
        </p:nvCxnSpPr>
        <p:spPr>
          <a:xfrm flipV="1">
            <a:off x="8041479" y="2362200"/>
            <a:ext cx="111921" cy="1119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6"/>
          </p:cNvCxnSpPr>
          <p:nvPr/>
        </p:nvCxnSpPr>
        <p:spPr>
          <a:xfrm>
            <a:off x="8610600" y="3848100"/>
            <a:ext cx="15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5"/>
          </p:cNvCxnSpPr>
          <p:nvPr/>
        </p:nvCxnSpPr>
        <p:spPr>
          <a:xfrm>
            <a:off x="8041479" y="5222079"/>
            <a:ext cx="111921" cy="1119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4"/>
          </p:cNvCxnSpPr>
          <p:nvPr/>
        </p:nvCxnSpPr>
        <p:spPr>
          <a:xfrm>
            <a:off x="6667500" y="5791200"/>
            <a:ext cx="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3"/>
          </p:cNvCxnSpPr>
          <p:nvPr/>
        </p:nvCxnSpPr>
        <p:spPr>
          <a:xfrm flipH="1">
            <a:off x="5181600" y="5222079"/>
            <a:ext cx="111921" cy="1119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2"/>
          </p:cNvCxnSpPr>
          <p:nvPr/>
        </p:nvCxnSpPr>
        <p:spPr>
          <a:xfrm flipH="1">
            <a:off x="4572000" y="3848100"/>
            <a:ext cx="15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1"/>
          </p:cNvCxnSpPr>
          <p:nvPr/>
        </p:nvCxnSpPr>
        <p:spPr>
          <a:xfrm flipH="1" flipV="1">
            <a:off x="5181600" y="2362200"/>
            <a:ext cx="111921" cy="1119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00800" y="206235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885538" y="366343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99638" y="536289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00600" y="366343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1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505755" y="253151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505755" y="476452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36324" y="485274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36324" y="253151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111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307" y="1230868"/>
            <a:ext cx="690385" cy="5113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67" y="5220833"/>
            <a:ext cx="690385" cy="51139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75" y="5352173"/>
            <a:ext cx="690385" cy="51139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-508" y="6245423"/>
            <a:ext cx="9144508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T. </a:t>
            </a:r>
            <a:r>
              <a:rPr lang="en-US" sz="1400" dirty="0" err="1"/>
              <a:t>Cieslewski</a:t>
            </a:r>
            <a:r>
              <a:rPr lang="en-US" sz="1400" dirty="0"/>
              <a:t>, D. </a:t>
            </a:r>
            <a:r>
              <a:rPr lang="en-US" sz="1400" dirty="0" err="1" smtClean="0"/>
              <a:t>Scaramuzza</a:t>
            </a:r>
            <a:r>
              <a:rPr lang="en-US" sz="1400" dirty="0" smtClean="0"/>
              <a:t>: </a:t>
            </a:r>
            <a:r>
              <a:rPr lang="en-US" sz="1400" i="1" dirty="0" smtClean="0"/>
              <a:t>Efficient </a:t>
            </a:r>
            <a:r>
              <a:rPr lang="en-US" sz="1400" i="1" dirty="0"/>
              <a:t>Decentralized Visual Place Recognition Using a Distributed Inverted </a:t>
            </a:r>
            <a:r>
              <a:rPr lang="en-US" sz="1400" i="1" dirty="0" smtClean="0"/>
              <a:t>Index </a:t>
            </a:r>
            <a:r>
              <a:rPr lang="en-US" sz="1400" b="1" dirty="0" smtClean="0"/>
              <a:t>RA-L 2017</a:t>
            </a:r>
            <a:endParaRPr lang="en-US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5486400" y="3733800"/>
            <a:ext cx="304800" cy="298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515100" y="4940778"/>
            <a:ext cx="304800" cy="2989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15200" y="2860786"/>
            <a:ext cx="304800" cy="304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6474023"/>
            <a:ext cx="9144508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T. </a:t>
            </a:r>
            <a:r>
              <a:rPr lang="en-US" sz="1400" dirty="0" err="1"/>
              <a:t>Cieslewski</a:t>
            </a:r>
            <a:r>
              <a:rPr lang="en-US" sz="1400" dirty="0"/>
              <a:t>, D. </a:t>
            </a:r>
            <a:r>
              <a:rPr lang="en-US" sz="1400" dirty="0" err="1" smtClean="0"/>
              <a:t>Scaramuzza</a:t>
            </a:r>
            <a:r>
              <a:rPr lang="en-US" sz="1400" dirty="0" smtClean="0"/>
              <a:t>: </a:t>
            </a:r>
            <a:r>
              <a:rPr lang="en-US" sz="1400" i="1" dirty="0" smtClean="0"/>
              <a:t>Efficient </a:t>
            </a:r>
            <a:r>
              <a:rPr lang="en-US" sz="1400" i="1" dirty="0"/>
              <a:t>Decentralized Visual Place Recognition </a:t>
            </a:r>
            <a:r>
              <a:rPr lang="en-US" sz="1400" i="1" dirty="0" smtClean="0"/>
              <a:t>From Full-Image Descriptors </a:t>
            </a:r>
            <a:r>
              <a:rPr lang="en-US" sz="1400" b="1" dirty="0" smtClean="0"/>
              <a:t>MRS 2017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0317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Decentralizing Visual Place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 </a:t>
            </a:r>
            <a:r>
              <a:rPr lang="en-US" dirty="0" err="1" smtClean="0"/>
              <a:t>NetVLAD</a:t>
            </a:r>
            <a:r>
              <a:rPr lang="en-US" dirty="0" smtClean="0"/>
              <a:t> space, </a:t>
            </a:r>
            <a:r>
              <a:rPr lang="en-US" b="1" dirty="0" smtClean="0"/>
              <a:t>assign clusters to robots</a:t>
            </a:r>
          </a:p>
          <a:p>
            <a:r>
              <a:rPr lang="en-US" dirty="0" smtClean="0"/>
              <a:t>Send given query </a:t>
            </a:r>
            <a:r>
              <a:rPr lang="en-US" b="1" dirty="0" smtClean="0"/>
              <a:t>only to robot assigned </a:t>
            </a:r>
            <a:r>
              <a:rPr lang="en-US" dirty="0" smtClean="0"/>
              <a:t>to corresponding cluster</a:t>
            </a:r>
          </a:p>
          <a:p>
            <a:r>
              <a:rPr lang="en-US" dirty="0" smtClean="0"/>
              <a:t>Place </a:t>
            </a:r>
            <a:r>
              <a:rPr lang="en-US" dirty="0" smtClean="0"/>
              <a:t>recognition </a:t>
            </a:r>
            <a:r>
              <a:rPr lang="en-US" b="1" dirty="0" smtClean="0"/>
              <a:t>constant</a:t>
            </a:r>
            <a:r>
              <a:rPr lang="en-US" dirty="0" smtClean="0"/>
              <a:t>, rather than linear in robot count!</a:t>
            </a:r>
          </a:p>
          <a:p>
            <a:r>
              <a:rPr lang="en-US" dirty="0" smtClean="0"/>
              <a:t>Clustering trained on Oxford </a:t>
            </a:r>
            <a:r>
              <a:rPr lang="en-US" dirty="0" err="1" smtClean="0"/>
              <a:t>Robotcar</a:t>
            </a:r>
            <a:r>
              <a:rPr lang="en-US" dirty="0" smtClean="0"/>
              <a:t> Dataset [</a:t>
            </a:r>
            <a:r>
              <a:rPr lang="en-US" dirty="0" err="1" smtClean="0"/>
              <a:t>Maddern</a:t>
            </a:r>
            <a:r>
              <a:rPr lang="en-US" dirty="0" smtClean="0"/>
              <a:t> 2016]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21389" r="26250" b="33334"/>
          <a:stretch/>
        </p:blipFill>
        <p:spPr bwMode="auto">
          <a:xfrm>
            <a:off x="1219940" y="3279577"/>
            <a:ext cx="6704121" cy="2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508" y="6477000"/>
            <a:ext cx="9144508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T. </a:t>
            </a:r>
            <a:r>
              <a:rPr lang="en-US" sz="1400" dirty="0" err="1"/>
              <a:t>Cieslewski</a:t>
            </a:r>
            <a:r>
              <a:rPr lang="en-US" sz="1400" dirty="0"/>
              <a:t>, D. </a:t>
            </a:r>
            <a:r>
              <a:rPr lang="en-US" sz="1400" dirty="0" err="1" smtClean="0"/>
              <a:t>Scaramuzza</a:t>
            </a:r>
            <a:r>
              <a:rPr lang="en-US" sz="1400" dirty="0" smtClean="0"/>
              <a:t>: </a:t>
            </a:r>
            <a:r>
              <a:rPr lang="en-US" sz="1400" i="1" dirty="0" smtClean="0"/>
              <a:t>Efficient </a:t>
            </a:r>
            <a:r>
              <a:rPr lang="en-US" sz="1400" i="1" dirty="0"/>
              <a:t>Decentralized Visual Place Recognition </a:t>
            </a:r>
            <a:r>
              <a:rPr lang="en-US" sz="1400" i="1" dirty="0" smtClean="0"/>
              <a:t>From Full-Image Descriptors </a:t>
            </a:r>
            <a:r>
              <a:rPr lang="en-US" sz="1400" b="1" dirty="0" smtClean="0"/>
              <a:t>MRS 2017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1710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Result: Bandwidth reduction!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7" y="1052736"/>
            <a:ext cx="8836023" cy="2909664"/>
          </a:xfrm>
        </p:spPr>
        <p:txBody>
          <a:bodyPr>
            <a:normAutofit/>
          </a:bodyPr>
          <a:lstStyle/>
          <a:p>
            <a:r>
              <a:rPr lang="en-US" dirty="0"/>
              <a:t>Up to </a:t>
            </a:r>
            <a:r>
              <a:rPr lang="en-US" b="1" dirty="0"/>
              <a:t>n-fold bandwidth reduction </a:t>
            </a:r>
            <a:r>
              <a:rPr lang="en-US" dirty="0"/>
              <a:t>VS querying </a:t>
            </a:r>
            <a:r>
              <a:rPr lang="en-US" dirty="0" smtClean="0"/>
              <a:t>all</a:t>
            </a:r>
          </a:p>
          <a:p>
            <a:r>
              <a:rPr lang="en-US" b="1" dirty="0" smtClean="0"/>
              <a:t>512 Bytes</a:t>
            </a:r>
            <a:r>
              <a:rPr lang="en-US" dirty="0" smtClean="0"/>
              <a:t> per query (without geometric verification)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508" y="6477000"/>
            <a:ext cx="9144508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T. </a:t>
            </a:r>
            <a:r>
              <a:rPr lang="en-US" sz="1400" dirty="0" err="1"/>
              <a:t>Cieslewski</a:t>
            </a:r>
            <a:r>
              <a:rPr lang="en-US" sz="1400" dirty="0"/>
              <a:t>, D. </a:t>
            </a:r>
            <a:r>
              <a:rPr lang="en-US" sz="1400" dirty="0" err="1" smtClean="0"/>
              <a:t>Scaramuzza</a:t>
            </a:r>
            <a:r>
              <a:rPr lang="en-US" sz="1400" dirty="0" smtClean="0"/>
              <a:t>: </a:t>
            </a:r>
            <a:r>
              <a:rPr lang="en-US" sz="1400" i="1" dirty="0" smtClean="0"/>
              <a:t>Efficient </a:t>
            </a:r>
            <a:r>
              <a:rPr lang="en-US" sz="1400" i="1" dirty="0"/>
              <a:t>Decentralized Visual Place Recognition </a:t>
            </a:r>
            <a:r>
              <a:rPr lang="en-US" sz="1400" i="1" dirty="0" smtClean="0"/>
              <a:t>From Full-Image Descriptors </a:t>
            </a:r>
            <a:r>
              <a:rPr lang="en-US" sz="1400" b="1" dirty="0" smtClean="0"/>
              <a:t>MRS 2017</a:t>
            </a:r>
            <a:endParaRPr lang="en-US" sz="1400" b="1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09800"/>
            <a:ext cx="5257800" cy="379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508" y="6248400"/>
            <a:ext cx="9144508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T. </a:t>
            </a:r>
            <a:r>
              <a:rPr lang="en-US" sz="1400" dirty="0" err="1"/>
              <a:t>Cieslewski</a:t>
            </a:r>
            <a:r>
              <a:rPr lang="en-US" sz="1400" dirty="0"/>
              <a:t>, D. </a:t>
            </a:r>
            <a:r>
              <a:rPr lang="en-US" sz="1400" dirty="0" err="1" smtClean="0"/>
              <a:t>Scaramuzza</a:t>
            </a:r>
            <a:r>
              <a:rPr lang="en-US" sz="1400" dirty="0" smtClean="0"/>
              <a:t>: </a:t>
            </a:r>
            <a:r>
              <a:rPr lang="en-US" sz="1400" i="1" dirty="0" smtClean="0"/>
              <a:t>Efficient </a:t>
            </a:r>
            <a:r>
              <a:rPr lang="en-US" sz="1400" i="1" dirty="0"/>
              <a:t>Decentralized Visual Place Recognition Using a Distributed Inverted </a:t>
            </a:r>
            <a:r>
              <a:rPr lang="en-US" sz="1400" i="1" dirty="0" smtClean="0"/>
              <a:t>Index </a:t>
            </a:r>
            <a:r>
              <a:rPr lang="en-US" sz="1400" b="1" dirty="0" smtClean="0"/>
              <a:t>RA-L 2017</a:t>
            </a:r>
            <a:endParaRPr lang="en-US" sz="1400" b="1" dirty="0"/>
          </a:p>
        </p:txBody>
      </p:sp>
      <p:pic>
        <p:nvPicPr>
          <p:cNvPr id="9" name="Picture 2" descr="RAL16_Cieslews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2641424" cy="245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7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884</Words>
  <Application>Microsoft Office PowerPoint</Application>
  <PresentationFormat>On-screen Show (4:3)</PresentationFormat>
  <Paragraphs>99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Titus Cieslewski, Davide Scaramuzza</vt:lpstr>
      <vt:lpstr>Goal</vt:lpstr>
      <vt:lpstr>Indirect relative pose measurements</vt:lpstr>
      <vt:lpstr>Decentralized Visual Place Recognition</vt:lpstr>
      <vt:lpstr>Decentralized Visual Place Recognition</vt:lpstr>
      <vt:lpstr>Place recognition method</vt:lpstr>
      <vt:lpstr>Distributed Hash Tables (DHTs)</vt:lpstr>
      <vt:lpstr>Decentralizing Visual Place Recognition</vt:lpstr>
      <vt:lpstr>Result: Bandwidth reduction!</vt:lpstr>
      <vt:lpstr>Side effect 1: Reduced recall</vt:lpstr>
      <vt:lpstr>Side effect 2: Load imbalance</vt:lpstr>
      <vt:lpstr>Trading off recall with balancing</vt:lpstr>
      <vt:lpstr>As part of decentralized Visual SLAM</vt:lpstr>
      <vt:lpstr>Decentralized Visual SLAM: Results</vt:lpstr>
      <vt:lpstr>To summarize…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Davide Scaramuzza, Titus Cieslewski</dc:title>
  <dc:creator>titus-c</dc:creator>
  <cp:lastModifiedBy>titus-c</cp:lastModifiedBy>
  <cp:revision>140</cp:revision>
  <dcterms:created xsi:type="dcterms:W3CDTF">2017-05-09T09:56:27Z</dcterms:created>
  <dcterms:modified xsi:type="dcterms:W3CDTF">2017-12-04T15:20:50Z</dcterms:modified>
</cp:coreProperties>
</file>