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5" d="100"/>
          <a:sy n="155" d="100"/>
        </p:scale>
        <p:origin x="-402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6A2-6ED5-4CA7-84D4-1CCD046B5A90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5339-2FE0-4B42-94DD-7FB7EE43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3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6A2-6ED5-4CA7-84D4-1CCD046B5A90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5339-2FE0-4B42-94DD-7FB7EE43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9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6A2-6ED5-4CA7-84D4-1CCD046B5A90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5339-2FE0-4B42-94DD-7FB7EE43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47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6A2-6ED5-4CA7-84D4-1CCD046B5A90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5339-2FE0-4B42-94DD-7FB7EE43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9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6A2-6ED5-4CA7-84D4-1CCD046B5A90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5339-2FE0-4B42-94DD-7FB7EE43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2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6A2-6ED5-4CA7-84D4-1CCD046B5A90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5339-2FE0-4B42-94DD-7FB7EE43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53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6A2-6ED5-4CA7-84D4-1CCD046B5A90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5339-2FE0-4B42-94DD-7FB7EE43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6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6A2-6ED5-4CA7-84D4-1CCD046B5A90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5339-2FE0-4B42-94DD-7FB7EE43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6A2-6ED5-4CA7-84D4-1CCD046B5A90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5339-2FE0-4B42-94DD-7FB7EE43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6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6A2-6ED5-4CA7-84D4-1CCD046B5A90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5339-2FE0-4B42-94DD-7FB7EE43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6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6A2-6ED5-4CA7-84D4-1CCD046B5A90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5339-2FE0-4B42-94DD-7FB7EE43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7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8E6A2-6ED5-4CA7-84D4-1CCD046B5A90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25339-2FE0-4B42-94DD-7FB7EE43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2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microsoft.com/office/2007/relationships/media" Target="../media/media2.wmv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video" Target="../media/media1.wmv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3.png"/><Relationship Id="rId5" Type="http://schemas.microsoft.com/office/2007/relationships/media" Target="../media/media3.wmv"/><Relationship Id="rId15" Type="http://schemas.openxmlformats.org/officeDocument/2006/relationships/image" Target="../media/image7.jpeg"/><Relationship Id="rId23" Type="http://schemas.openxmlformats.org/officeDocument/2006/relationships/image" Target="../media/image15.png"/><Relationship Id="rId10" Type="http://schemas.openxmlformats.org/officeDocument/2006/relationships/hyperlink" Target="mailto:titus@ifi.uzh.ch" TargetMode="External"/><Relationship Id="rId19" Type="http://schemas.openxmlformats.org/officeDocument/2006/relationships/image" Target="../media/image11.png"/><Relationship Id="rId4" Type="http://schemas.openxmlformats.org/officeDocument/2006/relationships/video" Target="../media/media2.wmv"/><Relationship Id="rId9" Type="http://schemas.openxmlformats.org/officeDocument/2006/relationships/image" Target="../media/image2.jpeg"/><Relationship Id="rId14" Type="http://schemas.openxmlformats.org/officeDocument/2006/relationships/image" Target="../media/image6.png"/><Relationship Id="rId2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781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Dynamic Collaboration without Communication:</a:t>
            </a:r>
          </a:p>
          <a:p>
            <a:r>
              <a:rPr lang="en-US" dirty="0"/>
              <a:t>Vision-Based Cable-Suspended Load Transport with Two Quadrotors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93" y="28102"/>
            <a:ext cx="1079513" cy="626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06" y="0"/>
            <a:ext cx="1454793" cy="590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90550"/>
            <a:ext cx="35349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Michael </a:t>
            </a:r>
            <a:r>
              <a:rPr lang="en-US" sz="900" dirty="0" err="1" smtClean="0"/>
              <a:t>Gassner</a:t>
            </a:r>
            <a:r>
              <a:rPr lang="en-US" sz="900" dirty="0" smtClean="0"/>
              <a:t>, </a:t>
            </a:r>
            <a:r>
              <a:rPr lang="en-US" sz="900" u="sng" dirty="0" smtClean="0"/>
              <a:t>Titus </a:t>
            </a:r>
            <a:r>
              <a:rPr lang="en-US" sz="900" u="sng" dirty="0" err="1" smtClean="0"/>
              <a:t>Cieslewski</a:t>
            </a:r>
            <a:r>
              <a:rPr lang="en-US" sz="900" u="sng" dirty="0" smtClean="0"/>
              <a:t> </a:t>
            </a:r>
            <a:r>
              <a:rPr lang="en-US" sz="900" dirty="0" smtClean="0"/>
              <a:t>(</a:t>
            </a:r>
            <a:r>
              <a:rPr lang="en-US" sz="900" dirty="0" smtClean="0">
                <a:hlinkClick r:id="rId10"/>
              </a:rPr>
              <a:t>titus@ifi.uzh.ch</a:t>
            </a:r>
            <a:r>
              <a:rPr lang="en-US" sz="900" dirty="0" smtClean="0"/>
              <a:t>), </a:t>
            </a:r>
            <a:r>
              <a:rPr lang="en-US" sz="900" dirty="0" err="1" smtClean="0"/>
              <a:t>Davide</a:t>
            </a:r>
            <a:r>
              <a:rPr lang="en-US" sz="900" dirty="0" smtClean="0"/>
              <a:t> </a:t>
            </a:r>
            <a:r>
              <a:rPr lang="en-US" sz="900" dirty="0" err="1" smtClean="0"/>
              <a:t>Scaramuzza</a:t>
            </a:r>
            <a:endParaRPr lang="en-US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895350"/>
            <a:ext cx="2438400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Premise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2549515"/>
            <a:ext cx="3200400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Approach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895350"/>
            <a:ext cx="6248400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Perception and Control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4942" y="2980550"/>
            <a:ext cx="545665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Results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Vision-Based%20Cable-Suspended%20Load%20Transport%20with%20Two%20Quadroto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059" t="12509" r="2227" b="13701"/>
          <a:stretch/>
        </p:blipFill>
        <p:spPr>
          <a:xfrm>
            <a:off x="6656194" y="3257549"/>
            <a:ext cx="2335369" cy="1012745"/>
          </a:xfrm>
          <a:prstGeom prst="rect">
            <a:avLst/>
          </a:prstGeom>
        </p:spPr>
      </p:pic>
      <p:pic>
        <p:nvPicPr>
          <p:cNvPr id="13" name="Vision-Based%20Cable-Suspended%20Load%20Transport%20with%20Two%20Quadrotors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3019" t="12509" r="23019" b="13701"/>
          <a:stretch/>
        </p:blipFill>
        <p:spPr>
          <a:xfrm>
            <a:off x="5962724" y="2080315"/>
            <a:ext cx="1047676" cy="805852"/>
          </a:xfrm>
          <a:prstGeom prst="rect">
            <a:avLst/>
          </a:prstGeom>
        </p:spPr>
      </p:pic>
      <p:pic>
        <p:nvPicPr>
          <p:cNvPr id="14" name="Vision-Based%20Cable-Suspended%20Load%20Transport%20with%20Two%20Quadrotor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2985" t="12509" r="2985" b="13701"/>
          <a:stretch/>
        </p:blipFill>
        <p:spPr>
          <a:xfrm>
            <a:off x="7146079" y="2080315"/>
            <a:ext cx="1825585" cy="80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6765" y="2038350"/>
            <a:ext cx="2299023" cy="8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titus-c\Downloads\collaboration-communication-vision\photos\eyecatcher_fixed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" y="1733550"/>
            <a:ext cx="1362075" cy="78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41111" r="58999" b="19722"/>
          <a:stretch/>
        </p:blipFill>
        <p:spPr bwMode="auto">
          <a:xfrm>
            <a:off x="1371600" y="3562350"/>
            <a:ext cx="1873622" cy="64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4146" r="61562" b="15185"/>
          <a:stretch/>
        </p:blipFill>
        <p:spPr bwMode="auto">
          <a:xfrm>
            <a:off x="6351" y="4312139"/>
            <a:ext cx="1365249" cy="83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7" t="24039" r="18174" b="12665"/>
          <a:stretch/>
        </p:blipFill>
        <p:spPr bwMode="auto">
          <a:xfrm>
            <a:off x="3934755" y="4324350"/>
            <a:ext cx="1323045" cy="78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20193" r="21458" b="17692"/>
          <a:stretch/>
        </p:blipFill>
        <p:spPr bwMode="auto">
          <a:xfrm>
            <a:off x="1332923" y="4324350"/>
            <a:ext cx="1334077" cy="79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20000" r="25000" b="24392"/>
          <a:stretch/>
        </p:blipFill>
        <p:spPr bwMode="auto">
          <a:xfrm>
            <a:off x="5219700" y="4344383"/>
            <a:ext cx="1257300" cy="74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9" t="27020" r="22813" b="10961"/>
          <a:stretch/>
        </p:blipFill>
        <p:spPr bwMode="auto">
          <a:xfrm>
            <a:off x="6571700" y="4357441"/>
            <a:ext cx="1353100" cy="80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25577" r="21597" b="13141"/>
          <a:stretch/>
        </p:blipFill>
        <p:spPr bwMode="auto">
          <a:xfrm>
            <a:off x="2642584" y="4324350"/>
            <a:ext cx="1319816" cy="78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8" t="27482" r="19538" b="9936"/>
          <a:stretch/>
        </p:blipFill>
        <p:spPr bwMode="auto">
          <a:xfrm>
            <a:off x="7882848" y="4377893"/>
            <a:ext cx="1261152" cy="78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3352800" y="2549515"/>
            <a:ext cx="0" cy="1622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52400" y="4171950"/>
            <a:ext cx="32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2400" y="120015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The goal is to </a:t>
            </a:r>
            <a:r>
              <a:rPr lang="en-US" sz="800" b="1" dirty="0" smtClean="0"/>
              <a:t>transport a load</a:t>
            </a:r>
            <a:r>
              <a:rPr lang="en-US" sz="800" dirty="0" smtClean="0"/>
              <a:t> that is </a:t>
            </a:r>
            <a:r>
              <a:rPr lang="en-US" sz="800" b="1" dirty="0" smtClean="0"/>
              <a:t>too heavy for just one</a:t>
            </a:r>
            <a:r>
              <a:rPr lang="en-US" sz="800" dirty="0" smtClean="0"/>
              <a:t> quadrotor. How do humans achieve collaborative transport? As it turns out, </a:t>
            </a:r>
            <a:r>
              <a:rPr lang="en-US" sz="800" b="1" dirty="0" smtClean="0"/>
              <a:t>not much communication</a:t>
            </a:r>
            <a:r>
              <a:rPr lang="en-US" sz="800" dirty="0" smtClean="0"/>
              <a:t> is needed for this.</a:t>
            </a:r>
            <a:endParaRPr lang="en-US" sz="800" dirty="0"/>
          </a:p>
        </p:txBody>
      </p:sp>
      <p:sp>
        <p:nvSpPr>
          <p:cNvPr id="32" name="TextBox 31"/>
          <p:cNvSpPr txBox="1"/>
          <p:nvPr/>
        </p:nvSpPr>
        <p:spPr>
          <a:xfrm>
            <a:off x="152399" y="2832658"/>
            <a:ext cx="3200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One can think of our approach as splitting up the degrees of freedom of the load among the robots. The </a:t>
            </a:r>
            <a:r>
              <a:rPr lang="en-US" sz="800" b="1" dirty="0" smtClean="0"/>
              <a:t>leader controls</a:t>
            </a:r>
            <a:r>
              <a:rPr lang="en-US" sz="800" dirty="0" smtClean="0"/>
              <a:t> the position (</a:t>
            </a:r>
            <a:r>
              <a:rPr lang="en-US" sz="800" b="1" dirty="0" smtClean="0"/>
              <a:t>x, y, z</a:t>
            </a:r>
            <a:r>
              <a:rPr lang="en-US" sz="800" dirty="0" smtClean="0"/>
              <a:t>) of the load while the </a:t>
            </a:r>
            <a:r>
              <a:rPr lang="en-US" sz="800" b="1" dirty="0" smtClean="0"/>
              <a:t>follower controls pitch and yaw </a:t>
            </a:r>
            <a:r>
              <a:rPr lang="en-US" sz="800" dirty="0" smtClean="0"/>
              <a:t>of the load. To eliminate explicit communication, the </a:t>
            </a:r>
            <a:r>
              <a:rPr lang="en-US" sz="800" b="1" dirty="0" smtClean="0"/>
              <a:t>follower </a:t>
            </a:r>
            <a:r>
              <a:rPr lang="en-US" sz="800" dirty="0" smtClean="0"/>
              <a:t>has two </a:t>
            </a:r>
            <a:r>
              <a:rPr lang="en-US" sz="800" b="1" dirty="0" smtClean="0"/>
              <a:t>rules</a:t>
            </a:r>
            <a:r>
              <a:rPr lang="en-US" sz="800" dirty="0" smtClean="0"/>
              <a:t>: </a:t>
            </a:r>
          </a:p>
          <a:p>
            <a:pPr marL="228600" indent="-228600">
              <a:buAutoNum type="arabicParenR"/>
            </a:pPr>
            <a:r>
              <a:rPr lang="en-US" sz="800" dirty="0" smtClean="0"/>
              <a:t>Visually track altitude and moving direction of the leader</a:t>
            </a:r>
          </a:p>
          <a:p>
            <a:pPr marL="228600" indent="-228600">
              <a:buAutoNum type="arabicParenR"/>
            </a:pPr>
            <a:r>
              <a:rPr lang="en-US" sz="800" dirty="0" smtClean="0"/>
              <a:t>Don’t move laterally.</a:t>
            </a:r>
            <a:endParaRPr lang="en-US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2743200" y="1172349"/>
            <a:ext cx="300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Both leader and follower are equipped with a </a:t>
            </a:r>
            <a:r>
              <a:rPr lang="en-US" sz="800" b="1" dirty="0" smtClean="0"/>
              <a:t>downward facing fisheye</a:t>
            </a:r>
            <a:r>
              <a:rPr lang="en-US" sz="800" dirty="0" smtClean="0"/>
              <a:t> camera that they use for quad </a:t>
            </a:r>
            <a:r>
              <a:rPr lang="en-US" sz="800" b="1" dirty="0" smtClean="0"/>
              <a:t>state estimation </a:t>
            </a:r>
            <a:r>
              <a:rPr lang="en-US" sz="800" dirty="0" smtClean="0"/>
              <a:t>(fused together with an IMU) as well as </a:t>
            </a:r>
            <a:r>
              <a:rPr lang="en-US" sz="800" b="1" dirty="0" smtClean="0"/>
              <a:t>tracking the load </a:t>
            </a:r>
            <a:r>
              <a:rPr lang="en-US" sz="800" dirty="0" smtClean="0"/>
              <a:t>using a marker on the gripper. The </a:t>
            </a:r>
            <a:r>
              <a:rPr lang="en-US" sz="800" b="1" dirty="0" smtClean="0"/>
              <a:t>follower </a:t>
            </a:r>
            <a:r>
              <a:rPr lang="en-US" sz="800" dirty="0" smtClean="0"/>
              <a:t>furthermore has a </a:t>
            </a:r>
            <a:r>
              <a:rPr lang="en-US" sz="800" b="1" dirty="0" smtClean="0"/>
              <a:t>forward facing </a:t>
            </a:r>
            <a:r>
              <a:rPr lang="en-US" sz="800" dirty="0" smtClean="0"/>
              <a:t>pinhole camera for tracking an </a:t>
            </a:r>
            <a:r>
              <a:rPr lang="en-US" sz="800" b="1" dirty="0" smtClean="0"/>
              <a:t>April Tag </a:t>
            </a:r>
            <a:r>
              <a:rPr lang="en-US" sz="800" dirty="0" smtClean="0"/>
              <a:t>that is mounted on the back of the leader. All sensing and computing is done </a:t>
            </a:r>
            <a:r>
              <a:rPr lang="en-US" sz="800" b="1" dirty="0" smtClean="0"/>
              <a:t>on-board</a:t>
            </a:r>
            <a:r>
              <a:rPr lang="en-US" sz="800" dirty="0" smtClean="0"/>
              <a:t>.</a:t>
            </a:r>
            <a:endParaRPr lang="en-US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5962724" y="1172348"/>
            <a:ext cx="300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Leader and follower </a:t>
            </a:r>
            <a:r>
              <a:rPr lang="en-US" sz="800" b="1" dirty="0" smtClean="0"/>
              <a:t>independently control </a:t>
            </a:r>
            <a:r>
              <a:rPr lang="en-US" sz="800" dirty="0" smtClean="0"/>
              <a:t>their respective gripper pose as if it were a </a:t>
            </a:r>
            <a:r>
              <a:rPr lang="en-US" sz="800" b="1" dirty="0" smtClean="0"/>
              <a:t>single pendulum </a:t>
            </a:r>
            <a:r>
              <a:rPr lang="en-US" sz="800" dirty="0" smtClean="0"/>
              <a:t>(</a:t>
            </a:r>
            <a:r>
              <a:rPr lang="en-US" sz="800" b="1" dirty="0" smtClean="0"/>
              <a:t>LQR </a:t>
            </a:r>
            <a:r>
              <a:rPr lang="en-US" sz="800" dirty="0" smtClean="0"/>
              <a:t>slung-load controller). To allow the leader to lead, the </a:t>
            </a:r>
            <a:r>
              <a:rPr lang="en-US" sz="800" b="1" dirty="0" smtClean="0"/>
              <a:t>follower </a:t>
            </a:r>
            <a:r>
              <a:rPr lang="en-US" sz="800" dirty="0" smtClean="0"/>
              <a:t>only exerts control </a:t>
            </a:r>
            <a:r>
              <a:rPr lang="en-US" sz="800" b="1" dirty="0" smtClean="0"/>
              <a:t>laterally </a:t>
            </a:r>
            <a:r>
              <a:rPr lang="en-US" sz="800" dirty="0" smtClean="0"/>
              <a:t>to the moving direction (Rule 2). For rule 1), the follower applies simple </a:t>
            </a:r>
            <a:r>
              <a:rPr lang="en-US" sz="800" b="1" dirty="0" smtClean="0"/>
              <a:t>visual </a:t>
            </a:r>
            <a:r>
              <a:rPr lang="en-US" sz="800" b="1" dirty="0" err="1" smtClean="0"/>
              <a:t>servoing</a:t>
            </a:r>
            <a:r>
              <a:rPr lang="en-US" sz="800" b="1" dirty="0" smtClean="0"/>
              <a:t> </a:t>
            </a:r>
            <a:r>
              <a:rPr lang="en-US" sz="800" dirty="0" smtClean="0"/>
              <a:t>according to its observation of the leader’s April Tag.</a:t>
            </a:r>
            <a:endParaRPr lang="en-US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3534942" y="3257549"/>
            <a:ext cx="3121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Using a motion capture system, we measure the full system state during the execution of a simple trajectory given only to the leader. </a:t>
            </a:r>
            <a:r>
              <a:rPr lang="en-US" sz="800" b="1" dirty="0" smtClean="0"/>
              <a:t>11/13 </a:t>
            </a:r>
            <a:r>
              <a:rPr lang="en-US" sz="800" dirty="0" smtClean="0"/>
              <a:t>test runs </a:t>
            </a:r>
            <a:r>
              <a:rPr lang="en-US" sz="800" b="1" dirty="0" smtClean="0"/>
              <a:t>succeed</a:t>
            </a:r>
            <a:r>
              <a:rPr lang="en-US" sz="800" dirty="0" smtClean="0"/>
              <a:t>, the two failures occur at the level of perception.  When compensating for oscillations of the  load, the </a:t>
            </a:r>
            <a:r>
              <a:rPr lang="en-US" sz="800" b="1" dirty="0" smtClean="0"/>
              <a:t>follower deviates laterally </a:t>
            </a:r>
            <a:r>
              <a:rPr lang="en-US" sz="800" dirty="0" smtClean="0"/>
              <a:t>11cm on average on a 3.3m trajectory. The follower is able to track the leader altitude typically within 5-10 cm. Note that this succeeds even if the leader’s altitude estimation is faulty.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037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</Words>
  <Application>Microsoft Office PowerPoint</Application>
  <PresentationFormat>On-screen Show (16:9)</PresentationFormat>
  <Paragraphs>14</Paragraphs>
  <Slides>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titus-c</dc:creator>
  <cp:lastModifiedBy>titus-c</cp:lastModifiedBy>
  <cp:revision>7</cp:revision>
  <dcterms:created xsi:type="dcterms:W3CDTF">2017-05-26T09:27:31Z</dcterms:created>
  <dcterms:modified xsi:type="dcterms:W3CDTF">2017-05-26T12:31:17Z</dcterms:modified>
</cp:coreProperties>
</file>