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61" r:id="rId5"/>
    <p:sldId id="259" r:id="rId6"/>
    <p:sldId id="260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866" autoAdjust="0"/>
  </p:normalViewPr>
  <p:slideViewPr>
    <p:cSldViewPr>
      <p:cViewPr>
        <p:scale>
          <a:sx n="100" d="100"/>
          <a:sy n="100" d="100"/>
        </p:scale>
        <p:origin x="-193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30144-9FB1-4E88-91B9-8E75FC3751C2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1EFE3-B330-446C-B893-ECA9F6DBF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6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CH" dirty="0" smtClean="0"/>
              <a:t>Uni ZH!</a:t>
            </a:r>
          </a:p>
          <a:p>
            <a:r>
              <a:rPr lang="de-CH" dirty="0" smtClean="0"/>
              <a:t>Read </a:t>
            </a:r>
            <a:r>
              <a:rPr lang="de-CH" dirty="0" err="1" smtClean="0"/>
              <a:t>the</a:t>
            </a:r>
            <a:r>
              <a:rPr lang="de-CH" dirty="0" smtClean="0"/>
              <a:t> title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slower</a:t>
            </a:r>
            <a:endParaRPr lang="de-CH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77" indent="-285722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88" indent="-228578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43" indent="-228578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199" indent="-228578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9EBDFF33-DF12-4580-8357-45C6BB12D255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Transport</a:t>
            </a:r>
            <a:r>
              <a:rPr lang="en-US" baseline="0" dirty="0" smtClean="0"/>
              <a:t> too heavy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In a simple; simplest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Humans? adapts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No </a:t>
            </a:r>
            <a:r>
              <a:rPr lang="en-US" baseline="0" dirty="0" err="1" smtClean="0"/>
              <a:t>comm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1EFE3-B330-446C-B893-ECA9F6DBF1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57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Split </a:t>
            </a:r>
            <a:r>
              <a:rPr lang="en-US" dirty="0" err="1" smtClean="0"/>
              <a:t>DoF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How</a:t>
            </a:r>
          </a:p>
          <a:p>
            <a:pPr marL="228600" indent="-228600">
              <a:buAutoNum type="arabicPeriod"/>
            </a:pPr>
            <a:r>
              <a:rPr lang="en-US" dirty="0" smtClean="0"/>
              <a:t>Eliminate necessity for </a:t>
            </a:r>
            <a:r>
              <a:rPr lang="en-US" dirty="0" err="1" smtClean="0"/>
              <a:t>comm</a:t>
            </a:r>
            <a:r>
              <a:rPr lang="en-US" dirty="0" smtClean="0"/>
              <a:t>: Passive</a:t>
            </a:r>
            <a:r>
              <a:rPr lang="en-US" baseline="0" dirty="0" smtClean="0"/>
              <a:t> follower. How?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1EFE3-B330-446C-B893-ECA9F6DBF1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35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Gripper tracking (expand more;</a:t>
            </a:r>
            <a:r>
              <a:rPr lang="en-US" baseline="0" dirty="0" smtClean="0"/>
              <a:t> add side view of quads + cameras/vision</a:t>
            </a:r>
            <a:r>
              <a:rPr lang="en-US" dirty="0" smtClean="0"/>
              <a:t>)</a:t>
            </a:r>
          </a:p>
          <a:p>
            <a:r>
              <a:rPr lang="en-US" dirty="0" smtClean="0"/>
              <a:t>2. Leader tracking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1EFE3-B330-446C-B893-ECA9F6DBF1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22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Move vision</a:t>
            </a:r>
            <a:r>
              <a:rPr lang="en-US" baseline="0" dirty="0" smtClean="0"/>
              <a:t> ahead!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1EFE3-B330-446C-B893-ECA9F6DBF1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28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451BE-A745-4813-B6CD-38789832EBEA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7483-F701-43C9-871D-5CC816908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34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451BE-A745-4813-B6CD-38789832EBEA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7483-F701-43C9-871D-5CC816908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10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451BE-A745-4813-B6CD-38789832EBEA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7483-F701-43C9-871D-5CC816908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93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756320"/>
          </a:xfrm>
        </p:spPr>
        <p:txBody>
          <a:bodyPr/>
          <a:lstStyle>
            <a:lvl1pPr>
              <a:defRPr sz="38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5577" y="1052736"/>
            <a:ext cx="8836025" cy="5489352"/>
          </a:xfrm>
        </p:spPr>
        <p:txBody>
          <a:bodyPr/>
          <a:lstStyle>
            <a:lvl1pPr>
              <a:buClrTx/>
              <a:buFont typeface="Wingdings" pitchFamily="2" charset="2"/>
              <a:buChar char="Ø"/>
              <a:defRPr sz="2400">
                <a:latin typeface="Calibri" panose="020F0502020204030204" pitchFamily="34" charset="0"/>
                <a:cs typeface="Times" pitchFamily="18" charset="0"/>
              </a:defRPr>
            </a:lvl1pPr>
            <a:lvl2pPr>
              <a:defRPr sz="2000">
                <a:latin typeface="Calibri" panose="020F0502020204030204" pitchFamily="34" charset="0"/>
                <a:cs typeface="Times" pitchFamily="18" charset="0"/>
              </a:defRPr>
            </a:lvl2pPr>
            <a:lvl3pPr>
              <a:defRPr>
                <a:latin typeface="Calibri" panose="020F0502020204030204" pitchFamily="34" charset="0"/>
                <a:cs typeface="Times" pitchFamily="18" charset="0"/>
              </a:defRPr>
            </a:lvl3pPr>
            <a:lvl4pPr>
              <a:defRPr>
                <a:latin typeface="Calibri" panose="020F0502020204030204" pitchFamily="34" charset="0"/>
                <a:cs typeface="Times" pitchFamily="18" charset="0"/>
              </a:defRPr>
            </a:lvl4pPr>
            <a:lvl5pPr>
              <a:defRPr>
                <a:latin typeface="Calibri" panose="020F0502020204030204" pitchFamily="34" charset="0"/>
                <a:cs typeface="Times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933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451BE-A745-4813-B6CD-38789832EBEA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7483-F701-43C9-871D-5CC816908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25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451BE-A745-4813-B6CD-38789832EBEA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7483-F701-43C9-871D-5CC816908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43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451BE-A745-4813-B6CD-38789832EBEA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7483-F701-43C9-871D-5CC816908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4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451BE-A745-4813-B6CD-38789832EBEA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7483-F701-43C9-871D-5CC816908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92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451BE-A745-4813-B6CD-38789832EBEA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7483-F701-43C9-871D-5CC816908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27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451BE-A745-4813-B6CD-38789832EBEA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7483-F701-43C9-871D-5CC816908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33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451BE-A745-4813-B6CD-38789832EBEA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7483-F701-43C9-871D-5CC816908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33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451BE-A745-4813-B6CD-38789832EBEA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7483-F701-43C9-871D-5CC816908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08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451BE-A745-4813-B6CD-38789832EBEA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F7483-F701-43C9-871D-5CC816908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9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wmv"/><Relationship Id="rId7" Type="http://schemas.openxmlformats.org/officeDocument/2006/relationships/image" Target="../media/image8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3.wm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6129300"/>
            <a:ext cx="9144000" cy="7287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CH" smtClean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52400" y="3657600"/>
            <a:ext cx="8839200" cy="65445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Calibri" panose="020F0502020204030204" pitchFamily="34" charset="0"/>
              </a:rPr>
              <a:t>Michael </a:t>
            </a:r>
            <a:r>
              <a:rPr lang="en-US" sz="2800" dirty="0" err="1" smtClean="0">
                <a:latin typeface="Calibri" panose="020F0502020204030204" pitchFamily="34" charset="0"/>
              </a:rPr>
              <a:t>Gassner</a:t>
            </a:r>
            <a:r>
              <a:rPr lang="en-US" sz="2800" dirty="0" smtClean="0">
                <a:latin typeface="Calibri" panose="020F0502020204030204" pitchFamily="34" charset="0"/>
              </a:rPr>
              <a:t>, </a:t>
            </a:r>
            <a:r>
              <a:rPr lang="en-US" sz="2800" u="sng" dirty="0" smtClean="0">
                <a:latin typeface="Calibri" panose="020F0502020204030204" pitchFamily="34" charset="0"/>
              </a:rPr>
              <a:t>Titus </a:t>
            </a:r>
            <a:r>
              <a:rPr lang="en-US" sz="2800" u="sng" dirty="0" err="1" smtClean="0">
                <a:latin typeface="Calibri" panose="020F0502020204030204" pitchFamily="34" charset="0"/>
              </a:rPr>
              <a:t>Cieslewski</a:t>
            </a:r>
            <a:r>
              <a:rPr lang="en-US" sz="2800" dirty="0" smtClean="0">
                <a:latin typeface="Calibri" panose="020F0502020204030204" pitchFamily="34" charset="0"/>
              </a:rPr>
              <a:t>, </a:t>
            </a:r>
            <a:r>
              <a:rPr lang="en-US" sz="2800" dirty="0" err="1" smtClean="0">
                <a:latin typeface="Calibri" panose="020F0502020204030204" pitchFamily="34" charset="0"/>
              </a:rPr>
              <a:t>Davide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</a:rPr>
              <a:t>Scaramuzza</a:t>
            </a:r>
            <a:endParaRPr lang="de-CH" sz="2000" dirty="0" smtClean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61292" y="1749388"/>
            <a:ext cx="8839200" cy="19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800" b="0">
                <a:solidFill>
                  <a:schemeClr val="tx1"/>
                </a:solidFill>
                <a:latin typeface="Gill Sans MT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A6AB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A6AB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A6AB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A6AB3"/>
                </a:solidFill>
                <a:latin typeface="Arial" charset="0"/>
              </a:defRPr>
            </a:lvl5pPr>
            <a:lvl6pPr marL="457200" algn="l" rtl="0" fontAlgn="base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A6AB3"/>
                </a:solidFill>
                <a:latin typeface="Arial" charset="0"/>
              </a:defRPr>
            </a:lvl6pPr>
            <a:lvl7pPr marL="914400" algn="l" rtl="0" fontAlgn="base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A6AB3"/>
                </a:solidFill>
                <a:latin typeface="Arial" charset="0"/>
              </a:defRPr>
            </a:lvl7pPr>
            <a:lvl8pPr marL="1371600" algn="l" rtl="0" fontAlgn="base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A6AB3"/>
                </a:solidFill>
                <a:latin typeface="Arial" charset="0"/>
              </a:defRPr>
            </a:lvl8pPr>
            <a:lvl9pPr marL="1828800" algn="l" rtl="0" fontAlgn="base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A6AB3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Dynamic Collaboration without Communication:</a:t>
            </a:r>
          </a:p>
          <a:p>
            <a:pPr algn="ctr">
              <a:lnSpc>
                <a:spcPct val="100000"/>
              </a:lnSpc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Vision-Based Cable-Suspended Load Transport with Two Quadrotors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11304"/>
            <a:ext cx="1786562" cy="10360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908" y="0"/>
            <a:ext cx="2260092" cy="917448"/>
          </a:xfrm>
          <a:prstGeom prst="rect">
            <a:avLst/>
          </a:prstGeom>
        </p:spPr>
      </p:pic>
      <p:pic>
        <p:nvPicPr>
          <p:cNvPr id="1026" name="Picture 2" descr="C:\Users\titus-c\Downloads\collaboration-communication-vision\photos\eyecatcher_fix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437" y="4724400"/>
            <a:ext cx="3419976" cy="198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70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renz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4604"/>
          <a:stretch>
            <a:fillRect/>
          </a:stretch>
        </p:blipFill>
        <p:spPr>
          <a:xfrm>
            <a:off x="1562100" y="2514600"/>
            <a:ext cx="6019800" cy="32302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Transport a load </a:t>
            </a:r>
            <a:r>
              <a:rPr lang="en-US" dirty="0" smtClean="0"/>
              <a:t>that is too heavy for just one quadrotor</a:t>
            </a:r>
          </a:p>
          <a:p>
            <a:r>
              <a:rPr lang="en-US" dirty="0" smtClean="0"/>
              <a:t>Should be </a:t>
            </a:r>
            <a:r>
              <a:rPr lang="en-US" b="1" dirty="0" smtClean="0"/>
              <a:t>as simple as possible</a:t>
            </a:r>
          </a:p>
          <a:p>
            <a:r>
              <a:rPr lang="en-US" dirty="0" smtClean="0"/>
              <a:t>How do humans do it?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3987" y="5846618"/>
            <a:ext cx="8836025" cy="554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Font typeface="Wingdings" pitchFamily="2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Not much explicit communication </a:t>
            </a:r>
            <a:r>
              <a:rPr lang="en-US" dirty="0" smtClean="0"/>
              <a:t>is needed!</a:t>
            </a:r>
          </a:p>
          <a:p>
            <a:pPr marL="0" indent="0">
              <a:buFont typeface="Wingdings" pitchFamily="2" charset="2"/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68001" y="5514201"/>
            <a:ext cx="2113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Friends – The one with the cop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3090" y="6553200"/>
            <a:ext cx="6317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T. </a:t>
            </a:r>
            <a:r>
              <a:rPr lang="en-US" sz="1400" dirty="0" err="1" smtClean="0"/>
              <a:t>Cieslewski</a:t>
            </a:r>
            <a:r>
              <a:rPr lang="en-US" sz="1400" dirty="0" smtClean="0"/>
              <a:t> – University of Zurich – Dynamic Collaboration without Communication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839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Leader-Follower Approach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5577" y="1052736"/>
                <a:ext cx="8912223" cy="5489352"/>
              </a:xfrm>
            </p:spPr>
            <p:txBody>
              <a:bodyPr>
                <a:noAutofit/>
              </a:bodyPr>
              <a:lstStyle/>
              <a:p>
                <a:r>
                  <a:rPr lang="en-US" b="1" dirty="0" smtClean="0"/>
                  <a:t>Split control over degrees of freedom </a:t>
                </a:r>
                <a:r>
                  <a:rPr lang="en-US" dirty="0" smtClean="0"/>
                  <a:t>among robots</a:t>
                </a:r>
              </a:p>
              <a:p>
                <a:pPr lvl="1"/>
                <a:r>
                  <a:rPr lang="en-US" sz="2000" b="1" dirty="0" smtClean="0"/>
                  <a:t>Leader</a:t>
                </a:r>
                <a:r>
                  <a:rPr lang="en-US" sz="2000" dirty="0" smtClean="0"/>
                  <a:t> controls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/>
                      </a:rPr>
                      <m:t>𝒙</m:t>
                    </m:r>
                    <m:r>
                      <a:rPr lang="en-US" sz="2000" b="1" i="1" dirty="0">
                        <a:latin typeface="Cambria Math"/>
                      </a:rPr>
                      <m:t>, </m:t>
                    </m:r>
                    <m:r>
                      <a:rPr lang="en-US" sz="2000" b="1" i="1" dirty="0">
                        <a:latin typeface="Cambria Math"/>
                      </a:rPr>
                      <m:t>𝒚</m:t>
                    </m:r>
                    <m:r>
                      <a:rPr lang="en-US" sz="2000" b="1" i="1" dirty="0">
                        <a:latin typeface="Cambria Math"/>
                      </a:rPr>
                      <m:t>, </m:t>
                    </m:r>
                    <m:r>
                      <a:rPr lang="en-US" sz="2000" b="1" i="1" dirty="0">
                        <a:latin typeface="Cambria Math"/>
                      </a:rPr>
                      <m:t>𝒛</m:t>
                    </m:r>
                  </m:oMath>
                </a14:m>
                <a:r>
                  <a:rPr lang="en-US" sz="2000" b="1" dirty="0"/>
                  <a:t> </a:t>
                </a:r>
                <a:r>
                  <a:rPr lang="en-US" sz="2000" dirty="0"/>
                  <a:t>of the </a:t>
                </a:r>
                <a:r>
                  <a:rPr lang="en-US" sz="2000" dirty="0" smtClean="0"/>
                  <a:t>load</a:t>
                </a:r>
                <a:endParaRPr lang="en-US" sz="2000" dirty="0"/>
              </a:p>
              <a:p>
                <a:pPr lvl="1"/>
                <a:r>
                  <a:rPr lang="en-US" sz="2000" b="1" dirty="0" smtClean="0"/>
                  <a:t>Follower</a:t>
                </a:r>
                <a:r>
                  <a:rPr lang="en-US" sz="2000" dirty="0" smtClean="0"/>
                  <a:t> controls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/>
                      </a:rPr>
                      <m:t>𝒑𝒊𝒕𝒄𝒉</m:t>
                    </m:r>
                    <m:r>
                      <a:rPr lang="en-US" sz="2000" b="1" i="1" dirty="0" smtClean="0">
                        <a:latin typeface="Cambria Math"/>
                      </a:rPr>
                      <m:t>, </m:t>
                    </m:r>
                    <m:r>
                      <a:rPr lang="en-US" sz="2000" b="1" i="1" dirty="0" smtClean="0">
                        <a:latin typeface="Cambria Math"/>
                      </a:rPr>
                      <m:t>𝒚𝒂𝒘</m:t>
                    </m:r>
                    <m:r>
                      <a:rPr lang="en-US" sz="2000" b="1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/>
                  <a:t>of the </a:t>
                </a:r>
                <a:r>
                  <a:rPr lang="en-US" sz="2000" dirty="0" smtClean="0"/>
                  <a:t>load</a:t>
                </a:r>
                <a:endParaRPr lang="en-US" sz="2000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Eliminate any necessity for communication: </a:t>
                </a:r>
                <a:r>
                  <a:rPr lang="en-US" b="1" dirty="0" smtClean="0"/>
                  <a:t>Make follower passive!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𝑃𝑖𝑡𝑐h</m:t>
                    </m:r>
                  </m:oMath>
                </a14:m>
                <a:r>
                  <a:rPr lang="en-US" sz="2000" dirty="0" smtClean="0"/>
                  <a:t>: Track altitude of leader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𝑌𝑎𝑤</m:t>
                    </m:r>
                  </m:oMath>
                </a14:m>
                <a:r>
                  <a:rPr lang="en-US" sz="2000" dirty="0" smtClean="0"/>
                  <a:t>: Don’t move laterally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5577" y="1052736"/>
                <a:ext cx="8912223" cy="5489352"/>
              </a:xfrm>
              <a:blipFill rotWithShape="1">
                <a:blip r:embed="rId3"/>
                <a:stretch>
                  <a:fillRect l="-958" t="-889" r="-821" b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t="41111" r="58999" b="19722"/>
          <a:stretch/>
        </p:blipFill>
        <p:spPr bwMode="auto">
          <a:xfrm>
            <a:off x="1577232" y="2749788"/>
            <a:ext cx="5989537" cy="20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13090" y="6553200"/>
            <a:ext cx="6317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T. </a:t>
            </a:r>
            <a:r>
              <a:rPr lang="en-US" sz="1400" dirty="0" err="1" smtClean="0"/>
              <a:t>Cieslewski</a:t>
            </a:r>
            <a:r>
              <a:rPr lang="en-US" sz="1400" dirty="0" smtClean="0"/>
              <a:t> – University of Zurich – Dynamic Collaboration without Communication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7748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Both</a:t>
            </a:r>
            <a:r>
              <a:rPr lang="en-US" dirty="0" smtClean="0"/>
              <a:t> quadrotors: </a:t>
            </a:r>
            <a:r>
              <a:rPr lang="en-US" b="1" dirty="0" err="1" smtClean="0"/>
              <a:t>Downlooking</a:t>
            </a:r>
            <a:r>
              <a:rPr lang="en-US" dirty="0" smtClean="0"/>
              <a:t> fisheye for </a:t>
            </a:r>
            <a:r>
              <a:rPr lang="en-US" b="1" dirty="0" smtClean="0"/>
              <a:t>pose estimation </a:t>
            </a:r>
            <a:r>
              <a:rPr lang="en-US" dirty="0" smtClean="0"/>
              <a:t>and object </a:t>
            </a:r>
            <a:r>
              <a:rPr lang="en-US" b="1" dirty="0" smtClean="0"/>
              <a:t>gripper tracking</a:t>
            </a:r>
          </a:p>
          <a:p>
            <a:r>
              <a:rPr lang="en-US" b="1" dirty="0" smtClean="0"/>
              <a:t>Follower</a:t>
            </a:r>
            <a:r>
              <a:rPr lang="en-US" dirty="0" smtClean="0"/>
              <a:t>: </a:t>
            </a:r>
            <a:r>
              <a:rPr lang="en-US" b="1" dirty="0" smtClean="0"/>
              <a:t>Forward</a:t>
            </a:r>
            <a:r>
              <a:rPr lang="en-US" dirty="0" smtClean="0"/>
              <a:t> looking pinhole for </a:t>
            </a:r>
            <a:r>
              <a:rPr lang="en-US" b="1" dirty="0" smtClean="0"/>
              <a:t>leader tracking</a:t>
            </a:r>
          </a:p>
          <a:p>
            <a:r>
              <a:rPr lang="en-US" b="1" dirty="0" smtClean="0"/>
              <a:t>Fully on-board </a:t>
            </a:r>
            <a:r>
              <a:rPr lang="en-US" dirty="0" smtClean="0"/>
              <a:t>state estimation with </a:t>
            </a:r>
            <a:r>
              <a:rPr lang="en-US" b="1" dirty="0" smtClean="0"/>
              <a:t>vision and IMU</a:t>
            </a:r>
            <a:endParaRPr lang="en-US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590" y="2950369"/>
            <a:ext cx="7886700" cy="305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13090" y="6553200"/>
            <a:ext cx="6317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T. </a:t>
            </a:r>
            <a:r>
              <a:rPr lang="en-US" sz="1400" dirty="0" err="1" smtClean="0"/>
              <a:t>Cieslewski</a:t>
            </a:r>
            <a:r>
              <a:rPr lang="en-US" sz="1400" dirty="0" smtClean="0"/>
              <a:t> – University of Zurich – Dynamic Collaboration without Communication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6886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LQR Slung-load </a:t>
            </a:r>
            <a:r>
              <a:rPr lang="en-US" dirty="0"/>
              <a:t>C</a:t>
            </a:r>
            <a:r>
              <a:rPr lang="en-US" dirty="0" smtClean="0"/>
              <a:t>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418124"/>
            <a:ext cx="4038600" cy="2058876"/>
          </a:xfrm>
        </p:spPr>
        <p:txBody>
          <a:bodyPr/>
          <a:lstStyle/>
          <a:p>
            <a:r>
              <a:rPr lang="en-US" dirty="0" smtClean="0"/>
              <a:t>Follower tracks leader’s altitude and moving direction with </a:t>
            </a:r>
            <a:r>
              <a:rPr lang="en-US" b="1" dirty="0" smtClean="0"/>
              <a:t>visual </a:t>
            </a:r>
            <a:r>
              <a:rPr lang="en-US" b="1" dirty="0" err="1" smtClean="0"/>
              <a:t>servoing</a:t>
            </a:r>
            <a:endParaRPr lang="en-US" b="1" dirty="0" smtClean="0"/>
          </a:p>
          <a:p>
            <a:endParaRPr lang="en-US" dirty="0"/>
          </a:p>
        </p:txBody>
      </p:sp>
      <p:pic>
        <p:nvPicPr>
          <p:cNvPr id="5" name="Vision-Based%20Cable-Suspended%20Load%20Transport%20with%20Two%20Quadroto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3019" t="12509" r="23019" b="13701"/>
          <a:stretch/>
        </p:blipFill>
        <p:spPr>
          <a:xfrm>
            <a:off x="5210175" y="1143000"/>
            <a:ext cx="3368260" cy="2590800"/>
          </a:xfrm>
          <a:prstGeom prst="rect">
            <a:avLst/>
          </a:prstGeom>
        </p:spPr>
      </p:pic>
      <p:pic>
        <p:nvPicPr>
          <p:cNvPr id="6" name="Vision-Based%20Cable-Suspended%20Load%20Transport%20with%20Two%20Quadrotors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985" t="12509" r="2985" b="13701"/>
          <a:stretch/>
        </p:blipFill>
        <p:spPr>
          <a:xfrm>
            <a:off x="3620023" y="4419600"/>
            <a:ext cx="5523977" cy="24384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205136"/>
            <a:ext cx="4724400" cy="2909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Font typeface="Wingdings" pitchFamily="2" charset="2"/>
              <a:buChar char="Ø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Leader and follower control load gripper pose as if it were a </a:t>
            </a:r>
            <a:r>
              <a:rPr lang="en-US" b="1" dirty="0" smtClean="0"/>
              <a:t>single slung-load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Follower</a:t>
            </a:r>
            <a:r>
              <a:rPr lang="en-US" dirty="0" smtClean="0"/>
              <a:t> only controls </a:t>
            </a:r>
            <a:r>
              <a:rPr lang="en-US" b="1" dirty="0" smtClean="0"/>
              <a:t>lateral</a:t>
            </a:r>
            <a:r>
              <a:rPr lang="en-US" dirty="0" smtClean="0"/>
              <a:t> position</a:t>
            </a:r>
          </a:p>
          <a:p>
            <a:r>
              <a:rPr lang="en-US" b="1" dirty="0" smtClean="0"/>
              <a:t>Reducing</a:t>
            </a:r>
            <a:r>
              <a:rPr lang="en-US" dirty="0" smtClean="0"/>
              <a:t> </a:t>
            </a:r>
            <a:r>
              <a:rPr lang="en-US" b="1" dirty="0" smtClean="0"/>
              <a:t>oscillations</a:t>
            </a:r>
            <a:r>
              <a:rPr lang="en-US" dirty="0" smtClean="0"/>
              <a:t> for robustness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13090" y="6553200"/>
            <a:ext cx="6317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T. </a:t>
            </a:r>
            <a:r>
              <a:rPr lang="en-US" sz="1400" dirty="0" err="1" smtClean="0"/>
              <a:t>Cieslewski</a:t>
            </a:r>
            <a:r>
              <a:rPr lang="en-US" sz="1400" dirty="0" smtClean="0"/>
              <a:t> – University of Z</a:t>
            </a:r>
            <a:r>
              <a:rPr lang="en-US" sz="1400" dirty="0" smtClean="0">
                <a:solidFill>
                  <a:schemeClr val="bg1"/>
                </a:solidFill>
              </a:rPr>
              <a:t>urich – Dynamic Collaboration without Communication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4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sion-Based%20Cable-Suspended%20Load%20Transport%20with%20Two%20Quadroto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59" t="12509" r="2227" b="13701"/>
          <a:stretch/>
        </p:blipFill>
        <p:spPr>
          <a:xfrm>
            <a:off x="0" y="2892654"/>
            <a:ext cx="9144000" cy="39653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7" y="1052736"/>
            <a:ext cx="8836025" cy="1842864"/>
          </a:xfrm>
        </p:spPr>
        <p:txBody>
          <a:bodyPr>
            <a:normAutofit/>
          </a:bodyPr>
          <a:lstStyle/>
          <a:p>
            <a:r>
              <a:rPr lang="en-US" dirty="0" smtClean="0"/>
              <a:t>Collaborative load transport</a:t>
            </a:r>
          </a:p>
          <a:p>
            <a:r>
              <a:rPr lang="en-US" b="1" dirty="0" smtClean="0"/>
              <a:t>No communication </a:t>
            </a:r>
            <a:r>
              <a:rPr lang="en-US" dirty="0" smtClean="0"/>
              <a:t>or explicit relative localization needed!</a:t>
            </a:r>
          </a:p>
          <a:p>
            <a:r>
              <a:rPr lang="en-US" dirty="0" smtClean="0"/>
              <a:t>Everything is done </a:t>
            </a:r>
            <a:r>
              <a:rPr lang="en-US" b="1" dirty="0" smtClean="0"/>
              <a:t>fully on-board</a:t>
            </a:r>
            <a:r>
              <a:rPr lang="en-US" dirty="0" smtClean="0"/>
              <a:t> using </a:t>
            </a:r>
            <a:r>
              <a:rPr lang="en-US" b="1" dirty="0" smtClean="0"/>
              <a:t>only vision and IMU</a:t>
            </a:r>
          </a:p>
          <a:p>
            <a:r>
              <a:rPr lang="en-US" dirty="0" smtClean="0"/>
              <a:t>Quantitative results presented at interactive session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13090" y="6553200"/>
            <a:ext cx="6317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T. </a:t>
            </a:r>
            <a:r>
              <a:rPr lang="en-US" sz="1400" dirty="0" err="1" smtClean="0">
                <a:solidFill>
                  <a:schemeClr val="bg1"/>
                </a:solidFill>
              </a:rPr>
              <a:t>Cieslewski</a:t>
            </a:r>
            <a:r>
              <a:rPr lang="en-US" sz="1400" dirty="0" smtClean="0">
                <a:solidFill>
                  <a:schemeClr val="bg1"/>
                </a:solidFill>
              </a:rPr>
              <a:t> – University of Zurich – Dynamic Collaboration without Communication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1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326</Words>
  <Application>Microsoft Office PowerPoint</Application>
  <PresentationFormat>On-screen Show (4:3)</PresentationFormat>
  <Paragraphs>59</Paragraphs>
  <Slides>6</Slides>
  <Notes>5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Michael Gassner, Titus Cieslewski, Davide Scaramuzza</vt:lpstr>
      <vt:lpstr>Problem Statement</vt:lpstr>
      <vt:lpstr>Leader-Follower Approach</vt:lpstr>
      <vt:lpstr>Perception</vt:lpstr>
      <vt:lpstr>LQR Slung-load Control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Michael Gassner, Titus Cieslewski, Davide Scaramuzza</dc:title>
  <dc:creator>titus-c</dc:creator>
  <cp:lastModifiedBy>titus-c</cp:lastModifiedBy>
  <cp:revision>25</cp:revision>
  <dcterms:created xsi:type="dcterms:W3CDTF">2017-05-09T08:50:03Z</dcterms:created>
  <dcterms:modified xsi:type="dcterms:W3CDTF">2017-06-01T07:27:21Z</dcterms:modified>
</cp:coreProperties>
</file>